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359" r:id="rId2"/>
    <p:sldId id="357" r:id="rId3"/>
    <p:sldId id="263" r:id="rId4"/>
    <p:sldId id="289" r:id="rId5"/>
    <p:sldId id="290" r:id="rId6"/>
    <p:sldId id="282" r:id="rId7"/>
    <p:sldId id="291" r:id="rId8"/>
    <p:sldId id="292" r:id="rId9"/>
    <p:sldId id="293" r:id="rId10"/>
    <p:sldId id="294" r:id="rId11"/>
    <p:sldId id="295" r:id="rId12"/>
    <p:sldId id="297" r:id="rId13"/>
    <p:sldId id="298" r:id="rId14"/>
    <p:sldId id="296" r:id="rId15"/>
    <p:sldId id="299" r:id="rId16"/>
    <p:sldId id="300" r:id="rId17"/>
    <p:sldId id="308" r:id="rId18"/>
    <p:sldId id="356" r:id="rId19"/>
    <p:sldId id="301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21" r:id="rId30"/>
    <p:sldId id="329" r:id="rId31"/>
    <p:sldId id="322" r:id="rId32"/>
    <p:sldId id="323" r:id="rId33"/>
    <p:sldId id="330" r:id="rId34"/>
    <p:sldId id="324" r:id="rId35"/>
    <p:sldId id="325" r:id="rId36"/>
    <p:sldId id="326" r:id="rId37"/>
    <p:sldId id="327" r:id="rId38"/>
    <p:sldId id="328" r:id="rId39"/>
    <p:sldId id="331" r:id="rId40"/>
    <p:sldId id="333" r:id="rId41"/>
    <p:sldId id="337" r:id="rId42"/>
    <p:sldId id="335" r:id="rId43"/>
    <p:sldId id="336" r:id="rId44"/>
    <p:sldId id="332" r:id="rId45"/>
    <p:sldId id="338" r:id="rId46"/>
    <p:sldId id="355" r:id="rId47"/>
    <p:sldId id="360" r:id="rId48"/>
    <p:sldId id="361" r:id="rId49"/>
    <p:sldId id="362" r:id="rId50"/>
    <p:sldId id="364" r:id="rId51"/>
    <p:sldId id="343" r:id="rId52"/>
    <p:sldId id="344" r:id="rId53"/>
    <p:sldId id="339" r:id="rId54"/>
    <p:sldId id="345" r:id="rId55"/>
    <p:sldId id="346" r:id="rId56"/>
    <p:sldId id="347" r:id="rId57"/>
    <p:sldId id="348" r:id="rId58"/>
    <p:sldId id="353" r:id="rId59"/>
    <p:sldId id="349" r:id="rId60"/>
    <p:sldId id="354" r:id="rId61"/>
    <p:sldId id="358" r:id="rId62"/>
    <p:sldId id="365" r:id="rId63"/>
    <p:sldId id="366" r:id="rId64"/>
    <p:sldId id="363" r:id="rId6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  <a:srgbClr val="525250"/>
    <a:srgbClr val="878785"/>
    <a:srgbClr val="23252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95320" autoAdjust="0"/>
  </p:normalViewPr>
  <p:slideViewPr>
    <p:cSldViewPr snapToGrid="0" showGuides="1">
      <p:cViewPr varScale="1">
        <p:scale>
          <a:sx n="87" d="100"/>
          <a:sy n="87" d="100"/>
        </p:scale>
        <p:origin x="706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DFFC1-BF14-4883-B4F7-54609C7D8E59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E3FA02-5380-4D79-B3D9-CD27B4D4E7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29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FA02-5380-4D79-B3D9-CD27B4D4E7E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53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FA02-5380-4D79-B3D9-CD27B4D4E7E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80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FA02-5380-4D79-B3D9-CD27B4D4E7E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660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FA02-5380-4D79-B3D9-CD27B4D4E7E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614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FA02-5380-4D79-B3D9-CD27B4D4E7E5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142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FA02-5380-4D79-B3D9-CD27B4D4E7E5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060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E3FA02-5380-4D79-B3D9-CD27B4D4E7E5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673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3756F-37B2-43AD-8E87-3304520A6482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3E6FD-461C-4D21-8E39-4218575A094B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F043-ECCD-4C02-A893-4EE541A5F3C1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F1F57-3132-4C33-B185-CB25C6ABB506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10F77-F5A8-43E6-9906-84C2C26A8E2B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AC1C82-6222-42AA-97FA-D32F193CEFA9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6BB86-9DDA-4A02-8845-91BABDE92DE7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B9EC8-1B1C-44B1-88A2-D83DCA8D33B4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F660A-9DD2-4F16-A5E3-1F80F8E67823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 userDrawn="1"/>
        </p:nvSpPr>
        <p:spPr>
          <a:xfrm>
            <a:off x="262461" y="187373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 userDrawn="1"/>
        </p:nvSpPr>
        <p:spPr>
          <a:xfrm>
            <a:off x="1280688" y="191869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제목을 입력하세요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 userDrawn="1"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00B32-1C09-47CA-A39D-7AFDAB507E91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6CCC-EC8A-485F-94EB-090011AE7333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1F12E-7E71-409E-9897-EE6E8495C58D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17F719-6DE9-47D3-B8E2-848BC5457DC8}" type="datetime1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02062" y="5330717"/>
            <a:ext cx="4088422" cy="867860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Harman </a:t>
            </a:r>
            <a:r>
              <a:rPr lang="en-US" altLang="ko-KR" dirty="0" err="1"/>
              <a:t>Semicon</a:t>
            </a:r>
            <a:r>
              <a:rPr lang="en-US" altLang="ko-KR" dirty="0"/>
              <a:t>. </a:t>
            </a:r>
            <a:r>
              <a:rPr lang="en-US" altLang="ko-KR" dirty="0" err="1"/>
              <a:t>Arcademy</a:t>
            </a:r>
            <a:r>
              <a:rPr lang="en-US" altLang="ko-KR" dirty="0"/>
              <a:t> 6</a:t>
            </a:r>
            <a:r>
              <a:rPr lang="ko-KR" altLang="en-US" dirty="0"/>
              <a:t>기 </a:t>
            </a:r>
          </a:p>
          <a:p>
            <a:pPr algn="r"/>
            <a:r>
              <a:rPr lang="en-US" altLang="ko-KR" sz="2100" dirty="0" smtClean="0"/>
              <a:t>Kim Min Ji</a:t>
            </a:r>
            <a:endParaRPr lang="ko-KR" altLang="en-US" sz="2100" dirty="0"/>
          </a:p>
        </p:txBody>
      </p:sp>
      <p:sp>
        <p:nvSpPr>
          <p:cNvPr id="5" name="직사각형 4"/>
          <p:cNvSpPr/>
          <p:nvPr/>
        </p:nvSpPr>
        <p:spPr>
          <a:xfrm>
            <a:off x="2079055" y="1934308"/>
            <a:ext cx="8001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6000" b="1" dirty="0"/>
              <a:t>Full Custom </a:t>
            </a:r>
            <a:r>
              <a:rPr lang="en-US" altLang="ko-KR" sz="6000" b="1" dirty="0" smtClean="0"/>
              <a:t>IC</a:t>
            </a:r>
          </a:p>
          <a:p>
            <a:pPr algn="ctr"/>
            <a:r>
              <a:rPr lang="en-US" altLang="ko-KR" sz="6000" b="1" dirty="0" smtClean="0"/>
              <a:t>One Chip Design</a:t>
            </a:r>
            <a:endParaRPr lang="ko-KR" altLang="en-US" sz="60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 flipV="1">
            <a:off x="368626" y="571500"/>
            <a:ext cx="11421858" cy="2107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3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2NAND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12" y="1052850"/>
            <a:ext cx="6629975" cy="493056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056212" y="5614085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996" y="2757229"/>
            <a:ext cx="4236616" cy="322618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597466" y="5520292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28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2NAND Simulation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85" y="1530698"/>
            <a:ext cx="6138015" cy="388949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805310" y="3080434"/>
            <a:ext cx="782320" cy="77556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587630" y="1161367"/>
            <a:ext cx="1125188" cy="1911838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587630" y="3863229"/>
            <a:ext cx="1125188" cy="205305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798" r="14756"/>
          <a:stretch/>
        </p:blipFill>
        <p:spPr>
          <a:xfrm>
            <a:off x="5712818" y="1113216"/>
            <a:ext cx="6296450" cy="480306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047046" y="5964433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 MOS Width : </a:t>
            </a:r>
            <a:r>
              <a:rPr lang="en-US" altLang="ko-KR" dirty="0" smtClean="0"/>
              <a:t>2.53</a:t>
            </a:r>
            <a:r>
              <a:rPr lang="el-GR" altLang="ko-KR" dirty="0" smtClean="0"/>
              <a:t>μ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12818" y="1161366"/>
            <a:ext cx="6296450" cy="475491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36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2NOR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5984" y="954509"/>
            <a:ext cx="5676475" cy="532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975" y="2533396"/>
            <a:ext cx="5023216" cy="374921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516045" y="5820508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15984" y="5820508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277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2NOR </a:t>
            </a:r>
            <a:r>
              <a:rPr lang="en-US" altLang="ko-KR" sz="2000" dirty="0" smtClean="0"/>
              <a:t>Simulation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1" y="1699127"/>
            <a:ext cx="5742686" cy="36715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07224" y="1319631"/>
            <a:ext cx="6307639" cy="443054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591755" y="3247488"/>
            <a:ext cx="782320" cy="77556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374075" y="1309488"/>
            <a:ext cx="1321960" cy="193800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4374075" y="4023054"/>
            <a:ext cx="1321960" cy="171697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07224" y="1309488"/>
            <a:ext cx="6296450" cy="4430541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781838" y="5842544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P MOS Width : </a:t>
            </a:r>
            <a:r>
              <a:rPr lang="en-US" altLang="ko-KR" dirty="0" smtClean="0"/>
              <a:t>3.99</a:t>
            </a:r>
            <a:r>
              <a:rPr lang="el-GR" altLang="ko-KR" dirty="0" smtClean="0"/>
              <a:t>μ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8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6989884" y="724829"/>
            <a:ext cx="3033346" cy="6017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2435469" y="744314"/>
            <a:ext cx="3938953" cy="6017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2NAND &amp; 2NOR Layout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211" y="964251"/>
            <a:ext cx="3494051" cy="5152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73" y="867422"/>
            <a:ext cx="2578652" cy="51640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365340" y="5747279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5.6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885818" y="5662108"/>
            <a:ext cx="1137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7.06</a:t>
            </a:r>
            <a:r>
              <a:rPr lang="el-GR" altLang="ko-KR" dirty="0" smtClean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3978120" y="6169565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>
                <a:solidFill>
                  <a:schemeClr val="bg1"/>
                </a:solidFill>
              </a:rPr>
              <a:t>2NAND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8085029" y="6116611"/>
            <a:ext cx="862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2NOR</a:t>
            </a:r>
            <a:endParaRPr lang="en-US" altLang="ko-KR" sz="2400" spc="-3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82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Digital Logic Gate </a:t>
            </a:r>
            <a:r>
              <a:rPr lang="en-US" altLang="ko-KR" sz="1400" dirty="0"/>
              <a:t>Schematic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798" y="3352289"/>
            <a:ext cx="1299887" cy="302680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52" y="3346832"/>
            <a:ext cx="1324546" cy="3032265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701" y="3346831"/>
            <a:ext cx="1275214" cy="305389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491" y="3368464"/>
            <a:ext cx="1324544" cy="3032266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8273" y="3346831"/>
            <a:ext cx="1299881" cy="3032266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8392" y="3368464"/>
            <a:ext cx="1299882" cy="3010633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graphicFrame>
        <p:nvGraphicFramePr>
          <p:cNvPr id="23" name="내용 개체 틀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9132213"/>
              </p:ext>
            </p:extLst>
          </p:nvPr>
        </p:nvGraphicFramePr>
        <p:xfrm>
          <a:off x="683476" y="1054665"/>
          <a:ext cx="10977282" cy="17118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698">
                  <a:extLst>
                    <a:ext uri="{9D8B030D-6E8A-4147-A177-3AD203B41FA5}">
                      <a16:colId xmlns:a16="http://schemas.microsoft.com/office/drawing/2014/main" val="3484094477"/>
                    </a:ext>
                  </a:extLst>
                </a:gridCol>
                <a:gridCol w="1219698">
                  <a:extLst>
                    <a:ext uri="{9D8B030D-6E8A-4147-A177-3AD203B41FA5}">
                      <a16:colId xmlns:a16="http://schemas.microsoft.com/office/drawing/2014/main" val="2707755960"/>
                    </a:ext>
                  </a:extLst>
                </a:gridCol>
                <a:gridCol w="1219698">
                  <a:extLst>
                    <a:ext uri="{9D8B030D-6E8A-4147-A177-3AD203B41FA5}">
                      <a16:colId xmlns:a16="http://schemas.microsoft.com/office/drawing/2014/main" val="2503657705"/>
                    </a:ext>
                  </a:extLst>
                </a:gridCol>
                <a:gridCol w="1219698">
                  <a:extLst>
                    <a:ext uri="{9D8B030D-6E8A-4147-A177-3AD203B41FA5}">
                      <a16:colId xmlns:a16="http://schemas.microsoft.com/office/drawing/2014/main" val="941555314"/>
                    </a:ext>
                  </a:extLst>
                </a:gridCol>
                <a:gridCol w="1219698">
                  <a:extLst>
                    <a:ext uri="{9D8B030D-6E8A-4147-A177-3AD203B41FA5}">
                      <a16:colId xmlns:a16="http://schemas.microsoft.com/office/drawing/2014/main" val="654927439"/>
                    </a:ext>
                  </a:extLst>
                </a:gridCol>
                <a:gridCol w="1219698">
                  <a:extLst>
                    <a:ext uri="{9D8B030D-6E8A-4147-A177-3AD203B41FA5}">
                      <a16:colId xmlns:a16="http://schemas.microsoft.com/office/drawing/2014/main" val="3441288454"/>
                    </a:ext>
                  </a:extLst>
                </a:gridCol>
                <a:gridCol w="1219698">
                  <a:extLst>
                    <a:ext uri="{9D8B030D-6E8A-4147-A177-3AD203B41FA5}">
                      <a16:colId xmlns:a16="http://schemas.microsoft.com/office/drawing/2014/main" val="1532851395"/>
                    </a:ext>
                  </a:extLst>
                </a:gridCol>
                <a:gridCol w="1219698">
                  <a:extLst>
                    <a:ext uri="{9D8B030D-6E8A-4147-A177-3AD203B41FA5}">
                      <a16:colId xmlns:a16="http://schemas.microsoft.com/office/drawing/2014/main" val="2267443167"/>
                    </a:ext>
                  </a:extLst>
                </a:gridCol>
                <a:gridCol w="1219698">
                  <a:extLst>
                    <a:ext uri="{9D8B030D-6E8A-4147-A177-3AD203B41FA5}">
                      <a16:colId xmlns:a16="http://schemas.microsoft.com/office/drawing/2014/main" val="4154297706"/>
                    </a:ext>
                  </a:extLst>
                </a:gridCol>
              </a:tblGrid>
              <a:tr h="30476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SWITCH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2NAND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3NAND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4NAND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2NOR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3NOR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4NOR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4034406"/>
                  </a:ext>
                </a:extLst>
              </a:tr>
              <a:tr h="5333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NMOS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L</a:t>
                      </a:r>
                      <a:r>
                        <a:rPr lang="en-US" altLang="ko-KR" sz="1600" baseline="0" dirty="0" smtClean="0"/>
                        <a:t> = 100nm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115675"/>
                  </a:ext>
                </a:extLst>
              </a:tr>
              <a:tr h="736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PMOS</a:t>
                      </a:r>
                    </a:p>
                    <a:p>
                      <a:pPr algn="ctr" latinLnBrk="1"/>
                      <a:r>
                        <a:rPr lang="en-US" altLang="ko-KR" sz="1600" dirty="0" smtClean="0"/>
                        <a:t>L</a:t>
                      </a:r>
                      <a:r>
                        <a:rPr lang="en-US" altLang="ko-KR" sz="1600" baseline="0" dirty="0" smtClean="0"/>
                        <a:t> = 100nm</a:t>
                      </a:r>
                      <a:endParaRPr lang="ko-KR" altLang="en-US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2.91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2.91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2.53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2.31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2.14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3.99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5.96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0098863"/>
                  </a:ext>
                </a:extLst>
              </a:tr>
            </a:tbl>
          </a:graphicData>
        </a:graphic>
      </p:graphicFrame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30" y="3368464"/>
            <a:ext cx="1299882" cy="3032266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8511" y="3369375"/>
            <a:ext cx="1299882" cy="3031355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sp>
        <p:nvSpPr>
          <p:cNvPr id="26" name="직사각형 25"/>
          <p:cNvSpPr/>
          <p:nvPr/>
        </p:nvSpPr>
        <p:spPr>
          <a:xfrm>
            <a:off x="898629" y="3371197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198511" y="3371197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498393" y="3370286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98275" y="3370286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098157" y="3371197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98039" y="3371197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8697921" y="3370286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9997803" y="3370286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222968" y="2977499"/>
            <a:ext cx="65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NOT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422758" y="2971713"/>
            <a:ext cx="851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Switch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3701928" y="2971713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2NAND</a:t>
            </a:r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4960653" y="2979321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NAND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257415" y="2979321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NAND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7656992" y="2965316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2NOR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8915717" y="2965316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NOR</a:t>
            </a:r>
            <a:endParaRPr lang="ko-KR" altLang="en-US" dirty="0"/>
          </a:p>
        </p:txBody>
      </p:sp>
      <p:sp>
        <p:nvSpPr>
          <p:cNvPr id="41" name="직사각형 40"/>
          <p:cNvSpPr/>
          <p:nvPr/>
        </p:nvSpPr>
        <p:spPr>
          <a:xfrm>
            <a:off x="10244425" y="2965316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NOR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96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Digital Logic Gate </a:t>
            </a:r>
            <a:r>
              <a:rPr lang="en-US" altLang="ko-KR" sz="1400" dirty="0"/>
              <a:t>Layout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그림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1493" y="3448415"/>
            <a:ext cx="1316869" cy="301643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956" y="3440193"/>
            <a:ext cx="1324537" cy="302465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7077" y="3412777"/>
            <a:ext cx="1324535" cy="3052075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7197" y="3448415"/>
            <a:ext cx="1324533" cy="301643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1968" y="3440193"/>
            <a:ext cx="1299881" cy="302465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46739" y="3440193"/>
            <a:ext cx="1275229" cy="302465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2206" y="3440193"/>
            <a:ext cx="1299882" cy="3024659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23" y="3441106"/>
            <a:ext cx="1299882" cy="3023747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1" name="표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9274879"/>
                  </p:ext>
                </p:extLst>
              </p:nvPr>
            </p:nvGraphicFramePr>
            <p:xfrm>
              <a:off x="996982" y="1338765"/>
              <a:ext cx="10717389" cy="10627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821">
                      <a:extLst>
                        <a:ext uri="{9D8B030D-6E8A-4147-A177-3AD203B41FA5}">
                          <a16:colId xmlns:a16="http://schemas.microsoft.com/office/drawing/2014/main" val="2139459548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1598311999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2445230794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2818660637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1183968445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859190086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2587649774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2876911243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1376028639"/>
                        </a:ext>
                      </a:extLst>
                    </a:gridCol>
                  </a:tblGrid>
                  <a:tr h="531368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NOT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SWITCH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2NAND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3NAND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4NAND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2NOR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3NOR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4NOR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3098378"/>
                      </a:ext>
                    </a:extLst>
                  </a:tr>
                  <a:tr h="531368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Area(</a:t>
                          </a:r>
                          <a:r>
                            <a:rPr lang="el-GR" altLang="ko-KR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μ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l-GR" altLang="ko-KR" sz="18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800" b="0" i="1" u="none" strike="noStrike" kern="1200" baseline="0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l-GR" altLang="ko-KR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+mn-lt"/>
                              <a:ea typeface="+mn-ea"/>
                              <a:cs typeface="+mn-cs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6.7048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6.7512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8.064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10.0036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12.9732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10.1664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14.7918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21.6828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50375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1" name="표 5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09274879"/>
                  </p:ext>
                </p:extLst>
              </p:nvPr>
            </p:nvGraphicFramePr>
            <p:xfrm>
              <a:off x="996982" y="1338765"/>
              <a:ext cx="10717389" cy="106273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0821">
                      <a:extLst>
                        <a:ext uri="{9D8B030D-6E8A-4147-A177-3AD203B41FA5}">
                          <a16:colId xmlns:a16="http://schemas.microsoft.com/office/drawing/2014/main" val="2139459548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1598311999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2445230794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2818660637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1183968445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859190086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2587649774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2876911243"/>
                        </a:ext>
                      </a:extLst>
                    </a:gridCol>
                    <a:gridCol w="1190821">
                      <a:extLst>
                        <a:ext uri="{9D8B030D-6E8A-4147-A177-3AD203B41FA5}">
                          <a16:colId xmlns:a16="http://schemas.microsoft.com/office/drawing/2014/main" val="1376028639"/>
                        </a:ext>
                      </a:extLst>
                    </a:gridCol>
                  </a:tblGrid>
                  <a:tr h="531368"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NOT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SWITCH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2NAND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3NAND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4NAND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2NOR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3NOR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4NOR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63098378"/>
                      </a:ext>
                    </a:extLst>
                  </a:tr>
                  <a:tr h="53136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10"/>
                          <a:stretch>
                            <a:fillRect l="-513" t="-102299" r="-804103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6.7048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6.7512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8.064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10.0036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12.9732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10.1664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14.7918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21.6828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503754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2" name="직사각형 51"/>
          <p:cNvSpPr/>
          <p:nvPr/>
        </p:nvSpPr>
        <p:spPr>
          <a:xfrm>
            <a:off x="1022323" y="3435321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2322205" y="3435321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622087" y="3434410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4921969" y="3434410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221851" y="3435321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521733" y="3435321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8821615" y="3434410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0121497" y="3434410"/>
            <a:ext cx="1299882" cy="3030444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1346662" y="3041623"/>
            <a:ext cx="65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NOT</a:t>
            </a:r>
            <a:endParaRPr lang="ko-KR" altLang="en-US" dirty="0"/>
          </a:p>
        </p:txBody>
      </p:sp>
      <p:sp>
        <p:nvSpPr>
          <p:cNvPr id="61" name="직사각형 60"/>
          <p:cNvSpPr/>
          <p:nvPr/>
        </p:nvSpPr>
        <p:spPr>
          <a:xfrm>
            <a:off x="2546452" y="3035837"/>
            <a:ext cx="851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Switch</a:t>
            </a:r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3825622" y="3035837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2NAND</a:t>
            </a:r>
            <a:endParaRPr lang="ko-KR" altLang="en-US" dirty="0"/>
          </a:p>
        </p:txBody>
      </p:sp>
      <p:sp>
        <p:nvSpPr>
          <p:cNvPr id="63" name="직사각형 62"/>
          <p:cNvSpPr/>
          <p:nvPr/>
        </p:nvSpPr>
        <p:spPr>
          <a:xfrm>
            <a:off x="5084347" y="3043445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NAND</a:t>
            </a:r>
            <a:endParaRPr lang="ko-KR" altLang="en-US" dirty="0"/>
          </a:p>
        </p:txBody>
      </p:sp>
      <p:sp>
        <p:nvSpPr>
          <p:cNvPr id="64" name="직사각형 63"/>
          <p:cNvSpPr/>
          <p:nvPr/>
        </p:nvSpPr>
        <p:spPr>
          <a:xfrm>
            <a:off x="6381109" y="3043445"/>
            <a:ext cx="981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NAND</a:t>
            </a:r>
            <a:endParaRPr lang="ko-KR" altLang="en-US" dirty="0"/>
          </a:p>
        </p:txBody>
      </p:sp>
      <p:sp>
        <p:nvSpPr>
          <p:cNvPr id="65" name="직사각형 64"/>
          <p:cNvSpPr/>
          <p:nvPr/>
        </p:nvSpPr>
        <p:spPr>
          <a:xfrm>
            <a:off x="7780686" y="3029440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2NOR</a:t>
            </a:r>
            <a:endParaRPr lang="ko-KR" altLang="en-US" dirty="0"/>
          </a:p>
        </p:txBody>
      </p:sp>
      <p:sp>
        <p:nvSpPr>
          <p:cNvPr id="66" name="직사각형 65"/>
          <p:cNvSpPr/>
          <p:nvPr/>
        </p:nvSpPr>
        <p:spPr>
          <a:xfrm>
            <a:off x="9039411" y="3029440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NOR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0368119" y="3029440"/>
            <a:ext cx="806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NOR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75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113683" y="280369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148583" y="2803691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600" dirty="0">
                <a:solidFill>
                  <a:schemeClr val="bg1"/>
                </a:solidFill>
              </a:rPr>
              <a:t>Digital Circuit</a:t>
            </a:r>
            <a:endParaRPr lang="ko-KR" altLang="en-US" sz="2800" b="1" spc="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58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2790539" y="240140"/>
            <a:ext cx="6471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</a:t>
            </a:r>
            <a:r>
              <a:rPr lang="en-US" altLang="ko-KR" sz="8800" b="1" dirty="0" smtClean="0">
                <a:solidFill>
                  <a:schemeClr val="bg1"/>
                </a:solidFill>
              </a:rPr>
              <a:t>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3474237" y="696402"/>
            <a:ext cx="524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Digital Circuit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34403" y="2285809"/>
            <a:ext cx="319168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/>
              <a:t>MUX</a:t>
            </a:r>
            <a:r>
              <a:rPr lang="en-US" altLang="ko-KR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dirty="0"/>
              <a:t>(Difference Logic &amp; Switch)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/>
              <a:t>2x1 MUX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/>
              <a:t>4x1 MUX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/>
              <a:t>8x1 MUX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/>
              <a:t>16x1 MUX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984797" y="2400109"/>
            <a:ext cx="208262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 smtClean="0"/>
              <a:t>Adder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- Half Adder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Full Adder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4Bit Adder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4Bit </a:t>
            </a:r>
            <a:r>
              <a:rPr lang="en-US" altLang="ko-KR" dirty="0" err="1"/>
              <a:t>Subtractor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261677" y="2932562"/>
            <a:ext cx="1557158" cy="12434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400" dirty="0">
                <a:solidFill>
                  <a:schemeClr val="tx2"/>
                </a:solidFill>
              </a:rPr>
              <a:t>Universal </a:t>
            </a:r>
            <a:endParaRPr lang="en-US" altLang="ko-KR" sz="2400" dirty="0" smtClean="0">
              <a:solidFill>
                <a:schemeClr val="tx2"/>
              </a:solidFill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Shift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400" dirty="0" smtClean="0">
                <a:solidFill>
                  <a:schemeClr val="tx2"/>
                </a:solidFill>
              </a:rPr>
              <a:t>Register</a:t>
            </a:r>
            <a:endParaRPr lang="en-US" altLang="ko-KR" sz="2400" dirty="0">
              <a:solidFill>
                <a:schemeClr val="tx2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5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870048" y="804234"/>
            <a:ext cx="4169905" cy="58636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1708520" y="804234"/>
            <a:ext cx="4169905" cy="58636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2X1 MUX (Logic &amp; Switch)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206" y="1003781"/>
            <a:ext cx="3698474" cy="27058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63" y="3822507"/>
            <a:ext cx="3217545" cy="2331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887" y="1021205"/>
            <a:ext cx="3788229" cy="27148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128" y="3822507"/>
            <a:ext cx="3286274" cy="23310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445962" y="3340305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9657859" y="3361850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445962" y="5714484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691256" y="5773635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3488327" y="6142967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Logic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8672708" y="6142966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Switch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44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414868" y="441723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506074" y="670736"/>
            <a:ext cx="1669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Contents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453320" y="1599112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299786" y="1427179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824883" y="2217736"/>
            <a:ext cx="2044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Program &amp; Tool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355368" y="1339842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4767040" y="1506359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4613506" y="1334426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138603" y="2124983"/>
            <a:ext cx="2373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Digital Logic Gates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305609" y="2544488"/>
            <a:ext cx="1069524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Not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NAND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Nor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4669088" y="1247089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932865" y="1521585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779331" y="1349652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9304428" y="2140209"/>
            <a:ext cx="1756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Digital Circuit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9471434" y="2559714"/>
            <a:ext cx="2607893" cy="9787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MUX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Adder</a:t>
            </a: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2"/>
                </a:solidFill>
              </a:rPr>
              <a:t>Universal Shift </a:t>
            </a:r>
            <a:r>
              <a:rPr lang="en-US" altLang="ko-KR" sz="1600" dirty="0" smtClean="0">
                <a:solidFill>
                  <a:schemeClr val="tx2"/>
                </a:solidFill>
              </a:rPr>
              <a:t>Register</a:t>
            </a:r>
            <a:endParaRPr lang="en-US" altLang="ko-KR" sz="1600" dirty="0">
              <a:solidFill>
                <a:schemeClr val="tx2"/>
              </a:solidFill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8691888-2A12-714F-4A6E-8D23233FECFC}"/>
              </a:ext>
            </a:extLst>
          </p:cNvPr>
          <p:cNvCxnSpPr/>
          <p:nvPr/>
        </p:nvCxnSpPr>
        <p:spPr>
          <a:xfrm flipH="1">
            <a:off x="8834913" y="1097841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538210" y="4084325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384676" y="3912392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09773" y="4702949"/>
            <a:ext cx="1830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Analog </a:t>
            </a:r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Circuit</a:t>
            </a:r>
            <a:endParaRPr lang="en-US" altLang="ko-KR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2F0A3B4-82EE-86DC-566B-B64B51F2A90A}"/>
              </a:ext>
            </a:extLst>
          </p:cNvPr>
          <p:cNvSpPr txBox="1"/>
          <p:nvPr/>
        </p:nvSpPr>
        <p:spPr>
          <a:xfrm>
            <a:off x="1055497" y="5077040"/>
            <a:ext cx="2526974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Common Source </a:t>
            </a:r>
            <a:r>
              <a:rPr lang="en-US" altLang="ko-KR" sz="1600" dirty="0" smtClean="0"/>
              <a:t>Amp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/>
              <a:t>Differential </a:t>
            </a:r>
            <a:r>
              <a:rPr lang="en-US" altLang="ko-KR" sz="1600" dirty="0" smtClean="0"/>
              <a:t>Amp</a:t>
            </a:r>
            <a:endParaRPr lang="ko-KR" altLang="en-US" sz="1600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440258" y="3660581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타원 24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4920574" y="4084325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4767040" y="3912392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05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5292137" y="4702949"/>
            <a:ext cx="1289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One Chip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4822622" y="3660581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9086399" y="4018390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8932865" y="3846457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06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9457962" y="4637014"/>
            <a:ext cx="1031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Review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89EE136F-9507-8497-6BE1-00728E7C6AB9}"/>
              </a:ext>
            </a:extLst>
          </p:cNvPr>
          <p:cNvCxnSpPr/>
          <p:nvPr/>
        </p:nvCxnSpPr>
        <p:spPr>
          <a:xfrm flipH="1">
            <a:off x="8988447" y="3594646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81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6786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2X1 MUX (Logic &amp; Switch</a:t>
            </a:r>
            <a:r>
              <a:rPr lang="en-US" altLang="ko-KR" sz="2000" dirty="0" smtClean="0"/>
              <a:t>)</a:t>
            </a:r>
            <a:r>
              <a:rPr lang="en-US" altLang="ko-KR" sz="2400" dirty="0"/>
              <a:t> </a:t>
            </a:r>
            <a:r>
              <a:rPr lang="en-US" altLang="ko-KR" sz="2000" dirty="0"/>
              <a:t>Simulation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286923"/>
              </p:ext>
            </p:extLst>
          </p:nvPr>
        </p:nvGraphicFramePr>
        <p:xfrm>
          <a:off x="9731334" y="1180710"/>
          <a:ext cx="2214686" cy="1506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7343">
                  <a:extLst>
                    <a:ext uri="{9D8B030D-6E8A-4147-A177-3AD203B41FA5}">
                      <a16:colId xmlns:a16="http://schemas.microsoft.com/office/drawing/2014/main" val="1531236239"/>
                    </a:ext>
                  </a:extLst>
                </a:gridCol>
                <a:gridCol w="1107343">
                  <a:extLst>
                    <a:ext uri="{9D8B030D-6E8A-4147-A177-3AD203B41FA5}">
                      <a16:colId xmlns:a16="http://schemas.microsoft.com/office/drawing/2014/main" val="1127046181"/>
                    </a:ext>
                  </a:extLst>
                </a:gridCol>
              </a:tblGrid>
              <a:tr h="502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Vout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855467"/>
                  </a:ext>
                </a:extLst>
              </a:tr>
              <a:tr h="502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VINA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637588"/>
                  </a:ext>
                </a:extLst>
              </a:tr>
              <a:tr h="5021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VINB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50738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" y="1180710"/>
            <a:ext cx="8886290" cy="5134301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8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7115898" y="857680"/>
            <a:ext cx="4192182" cy="57905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980968" y="857680"/>
            <a:ext cx="5505264" cy="58184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282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2X1 MUX (Logic &amp; Switch) Layout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81" y="1000133"/>
            <a:ext cx="5209322" cy="4954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06" y="1000133"/>
            <a:ext cx="3766799" cy="495458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757680" y="6278909"/>
            <a:ext cx="4632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4.63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, 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5.87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342299" y="6278909"/>
            <a:ext cx="37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2.44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, 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7.31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3358812" y="5873274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Logic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8772979" y="5915226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Switch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3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543040" y="804234"/>
            <a:ext cx="4496913" cy="58636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1449432" y="804234"/>
            <a:ext cx="4677048" cy="58636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3488327" y="6142967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Logic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8390919" y="6142966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Switch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4X1 </a:t>
            </a:r>
            <a:r>
              <a:rPr lang="en-US" altLang="ko-KR" sz="2000" dirty="0"/>
              <a:t>MUX (Logic &amp; Switch)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635" y="954509"/>
            <a:ext cx="4045202" cy="316419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882" y="3563999"/>
            <a:ext cx="3081878" cy="25003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71" y="885309"/>
            <a:ext cx="4410614" cy="255159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87961" y="3067572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574749" y="3726565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350467" y="5602909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103" y="4184780"/>
            <a:ext cx="2270443" cy="184526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9043079" y="5639924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35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96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4X1 MUX (Logic &amp; Switch</a:t>
            </a:r>
            <a:r>
              <a:rPr lang="en-US" altLang="ko-KR" sz="2000" dirty="0" smtClean="0"/>
              <a:t>)</a:t>
            </a:r>
            <a:r>
              <a:rPr lang="en-US" altLang="ko-KR" sz="2400" dirty="0"/>
              <a:t> </a:t>
            </a:r>
            <a:r>
              <a:rPr lang="en-US" altLang="ko-KR" sz="2000" dirty="0"/>
              <a:t>Simulation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5" y="1335056"/>
            <a:ext cx="8912904" cy="474676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199815"/>
              </p:ext>
            </p:extLst>
          </p:nvPr>
        </p:nvGraphicFramePr>
        <p:xfrm>
          <a:off x="9745979" y="1335056"/>
          <a:ext cx="2215662" cy="2398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554">
                  <a:extLst>
                    <a:ext uri="{9D8B030D-6E8A-4147-A177-3AD203B41FA5}">
                      <a16:colId xmlns:a16="http://schemas.microsoft.com/office/drawing/2014/main" val="1603024996"/>
                    </a:ext>
                  </a:extLst>
                </a:gridCol>
                <a:gridCol w="738554">
                  <a:extLst>
                    <a:ext uri="{9D8B030D-6E8A-4147-A177-3AD203B41FA5}">
                      <a16:colId xmlns:a16="http://schemas.microsoft.com/office/drawing/2014/main" val="2853531910"/>
                    </a:ext>
                  </a:extLst>
                </a:gridCol>
                <a:gridCol w="738554">
                  <a:extLst>
                    <a:ext uri="{9D8B030D-6E8A-4147-A177-3AD203B41FA5}">
                      <a16:colId xmlns:a16="http://schemas.microsoft.com/office/drawing/2014/main" val="1161572698"/>
                    </a:ext>
                  </a:extLst>
                </a:gridCol>
              </a:tblGrid>
              <a:tr h="47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Vout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431256"/>
                  </a:ext>
                </a:extLst>
              </a:tr>
              <a:tr h="47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VINA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231450"/>
                  </a:ext>
                </a:extLst>
              </a:tr>
              <a:tr h="47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VINB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0709383"/>
                  </a:ext>
                </a:extLst>
              </a:tr>
              <a:tr h="47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VINC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370462"/>
                  </a:ext>
                </a:extLst>
              </a:tr>
              <a:tr h="479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VIND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709358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334260" y="2428276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34260" y="1881666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4260" y="3024758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4260" y="3515257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07959" y="520515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70493" y="5205159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89014" y="5205159"/>
            <a:ext cx="348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29982" y="5205159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895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6993978" y="1402081"/>
            <a:ext cx="4720502" cy="4511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507620" y="1560410"/>
            <a:ext cx="6258560" cy="42062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3326856" y="4561558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Logic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8902822" y="4990950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Switch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445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4X1 MUX (Logic &amp; Switch)</a:t>
            </a:r>
            <a:r>
              <a:rPr lang="en-US" altLang="ko-KR" sz="2400" dirty="0"/>
              <a:t> </a:t>
            </a:r>
            <a:r>
              <a:rPr lang="en-US" altLang="ko-KR" sz="2000" dirty="0" smtClean="0"/>
              <a:t>Layout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346" y="1560410"/>
            <a:ext cx="4219765" cy="33470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8" y="1788289"/>
            <a:ext cx="5849983" cy="25983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35262" y="5023223"/>
            <a:ext cx="37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13.63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, 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7.4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72142" y="5452614"/>
            <a:ext cx="3764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6.52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, 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8.04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404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8X1 MUX (Logic &amp; Switch) </a:t>
            </a:r>
            <a:r>
              <a:rPr lang="en-US" altLang="ko-KR" sz="2400" dirty="0" smtClean="0"/>
              <a:t>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816070" y="796125"/>
            <a:ext cx="4496913" cy="58636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1280688" y="1564864"/>
            <a:ext cx="4866112" cy="40541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3323252" y="5157358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Logic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8663949" y="6134857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Switch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027" y="883213"/>
            <a:ext cx="4266991" cy="53090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272" y="1727760"/>
            <a:ext cx="4552487" cy="342959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747508" y="4709647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9965767" y="5822889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8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40048" y="209880"/>
            <a:ext cx="5130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8X1 MUX (Logic &amp; Switch</a:t>
            </a:r>
            <a:r>
              <a:rPr lang="en-US" altLang="ko-KR" sz="2000" dirty="0" smtClean="0"/>
              <a:t>) Simulation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427" y="930143"/>
            <a:ext cx="5601873" cy="31877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132" y="4184166"/>
            <a:ext cx="8701454" cy="2603185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432598"/>
              </p:ext>
            </p:extLst>
          </p:nvPr>
        </p:nvGraphicFramePr>
        <p:xfrm>
          <a:off x="7565822" y="839669"/>
          <a:ext cx="3946772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6693">
                  <a:extLst>
                    <a:ext uri="{9D8B030D-6E8A-4147-A177-3AD203B41FA5}">
                      <a16:colId xmlns:a16="http://schemas.microsoft.com/office/drawing/2014/main" val="4127892257"/>
                    </a:ext>
                  </a:extLst>
                </a:gridCol>
                <a:gridCol w="986693">
                  <a:extLst>
                    <a:ext uri="{9D8B030D-6E8A-4147-A177-3AD203B41FA5}">
                      <a16:colId xmlns:a16="http://schemas.microsoft.com/office/drawing/2014/main" val="75325625"/>
                    </a:ext>
                  </a:extLst>
                </a:gridCol>
                <a:gridCol w="986693">
                  <a:extLst>
                    <a:ext uri="{9D8B030D-6E8A-4147-A177-3AD203B41FA5}">
                      <a16:colId xmlns:a16="http://schemas.microsoft.com/office/drawing/2014/main" val="2541685117"/>
                    </a:ext>
                  </a:extLst>
                </a:gridCol>
                <a:gridCol w="986693">
                  <a:extLst>
                    <a:ext uri="{9D8B030D-6E8A-4147-A177-3AD203B41FA5}">
                      <a16:colId xmlns:a16="http://schemas.microsoft.com/office/drawing/2014/main" val="1552532457"/>
                    </a:ext>
                  </a:extLst>
                </a:gridCol>
              </a:tblGrid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892304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347086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VINB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02046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326041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963362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084854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171805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235752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40148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758037" y="1576630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47821" y="1232460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8037" y="1921290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58037" y="2274824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67655" y="2641862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62846" y="3012842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F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39602" y="336243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58037" y="3731399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H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30296" y="5971615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39976" y="597161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32022" y="5971615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64096" y="5971615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73776" y="5971615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65822" y="5971615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F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371050" y="5971615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23047" y="5958441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H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41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3188207" y="3662990"/>
            <a:ext cx="6075680" cy="31410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3426268" y="4884895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Switch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762000" y="821659"/>
            <a:ext cx="11003280" cy="2744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1025820" y="1808736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Logic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536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8X1 MUX (Logic &amp; Switch) </a:t>
            </a:r>
            <a:r>
              <a:rPr lang="en-US" altLang="ko-KR" sz="2000" dirty="0" smtClean="0"/>
              <a:t>Layout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99" y="3781736"/>
            <a:ext cx="4669522" cy="29142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60" y="888974"/>
            <a:ext cx="9448400" cy="259334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02032" y="3112987"/>
            <a:ext cx="3820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31.63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dirty="0">
                <a:solidFill>
                  <a:schemeClr val="bg1"/>
                </a:solidFill>
              </a:rPr>
              <a:t>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8.62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188207" y="6326682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13.6</a:t>
            </a:r>
            <a:r>
              <a:rPr lang="el-GR" altLang="ko-KR" dirty="0" smtClean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m, </a:t>
            </a:r>
            <a:r>
              <a:rPr lang="en-US" altLang="ko-KR" dirty="0">
                <a:solidFill>
                  <a:schemeClr val="bg1"/>
                </a:solidFill>
              </a:rPr>
              <a:t>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9.85</a:t>
            </a:r>
            <a:r>
              <a:rPr lang="el-GR" altLang="ko-KR" dirty="0" smtClean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39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7720781" y="804234"/>
            <a:ext cx="3449036" cy="58636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1280688" y="1137920"/>
            <a:ext cx="5936888" cy="511772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3868345" y="5793976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Logic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8992490" y="6142966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Switch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16X1 MUX (Logic &amp; Switch)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379" y="954509"/>
            <a:ext cx="3199035" cy="52384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03" y="1290024"/>
            <a:ext cx="5655869" cy="448905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42521" y="5298614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814295" y="5792654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88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289162" y="200153"/>
            <a:ext cx="48253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16X1 MUX (Logic &amp; Switch</a:t>
            </a:r>
            <a:r>
              <a:rPr lang="en-US" altLang="ko-KR" sz="2000" dirty="0" smtClean="0"/>
              <a:t>) Simulation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205873"/>
              </p:ext>
            </p:extLst>
          </p:nvPr>
        </p:nvGraphicFramePr>
        <p:xfrm>
          <a:off x="7563240" y="533856"/>
          <a:ext cx="394677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54">
                  <a:extLst>
                    <a:ext uri="{9D8B030D-6E8A-4147-A177-3AD203B41FA5}">
                      <a16:colId xmlns:a16="http://schemas.microsoft.com/office/drawing/2014/main" val="2209420910"/>
                    </a:ext>
                  </a:extLst>
                </a:gridCol>
                <a:gridCol w="789354">
                  <a:extLst>
                    <a:ext uri="{9D8B030D-6E8A-4147-A177-3AD203B41FA5}">
                      <a16:colId xmlns:a16="http://schemas.microsoft.com/office/drawing/2014/main" val="4127892257"/>
                    </a:ext>
                  </a:extLst>
                </a:gridCol>
                <a:gridCol w="789354">
                  <a:extLst>
                    <a:ext uri="{9D8B030D-6E8A-4147-A177-3AD203B41FA5}">
                      <a16:colId xmlns:a16="http://schemas.microsoft.com/office/drawing/2014/main" val="75325625"/>
                    </a:ext>
                  </a:extLst>
                </a:gridCol>
                <a:gridCol w="789354">
                  <a:extLst>
                    <a:ext uri="{9D8B030D-6E8A-4147-A177-3AD203B41FA5}">
                      <a16:colId xmlns:a16="http://schemas.microsoft.com/office/drawing/2014/main" val="2541685117"/>
                    </a:ext>
                  </a:extLst>
                </a:gridCol>
                <a:gridCol w="789354">
                  <a:extLst>
                    <a:ext uri="{9D8B030D-6E8A-4147-A177-3AD203B41FA5}">
                      <a16:colId xmlns:a16="http://schemas.microsoft.com/office/drawing/2014/main" val="1552532457"/>
                    </a:ext>
                  </a:extLst>
                </a:gridCol>
              </a:tblGrid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892304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347086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VINB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02046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326041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963362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084854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VINF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171805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235752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VINH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401484"/>
                  </a:ext>
                </a:extLst>
              </a:tr>
            </a:tbl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656" y="817162"/>
            <a:ext cx="5577252" cy="30085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608245" y="1163539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8029" y="819369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08245" y="1508199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08245" y="1861733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17863" y="222877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13054" y="2599751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F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89810" y="2949343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08245" y="3318308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H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56" y="3886296"/>
            <a:ext cx="7772891" cy="284059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36036" y="5903611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85744" y="590361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52845" y="590361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97100" y="5903611"/>
            <a:ext cx="375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65681" y="5903611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081362" y="5903611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F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812001" y="5903611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04519" y="5903611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H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17863" y="392372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17863" y="4455028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17863" y="4945266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608245" y="5450489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6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324699" y="2840486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322088" y="2823472"/>
            <a:ext cx="4015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</a:rPr>
              <a:t>Program </a:t>
            </a:r>
            <a:r>
              <a:rPr lang="en-US" altLang="ko-KR" sz="2800" b="1" spc="600" dirty="0">
                <a:solidFill>
                  <a:schemeClr val="bg1"/>
                </a:solidFill>
              </a:rPr>
              <a:t>&amp; </a:t>
            </a:r>
            <a:r>
              <a:rPr lang="en-US" altLang="ko-KR" sz="2800" b="1" spc="600" dirty="0" smtClean="0">
                <a:solidFill>
                  <a:schemeClr val="bg1"/>
                </a:solidFill>
              </a:rPr>
              <a:t>Tool</a:t>
            </a:r>
            <a:endParaRPr lang="en-US" altLang="ko-KR" sz="2800" b="1" spc="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1289162" y="200153"/>
            <a:ext cx="48253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/>
              <a:t>16X1 MUX (Logic &amp; Switch</a:t>
            </a:r>
            <a:r>
              <a:rPr lang="en-US" altLang="ko-KR" sz="2000" dirty="0" smtClean="0"/>
              <a:t>) Simulation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graphicFrame>
        <p:nvGraphicFramePr>
          <p:cNvPr id="62" name="표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190266"/>
              </p:ext>
            </p:extLst>
          </p:nvPr>
        </p:nvGraphicFramePr>
        <p:xfrm>
          <a:off x="7629061" y="483904"/>
          <a:ext cx="394677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9354">
                  <a:extLst>
                    <a:ext uri="{9D8B030D-6E8A-4147-A177-3AD203B41FA5}">
                      <a16:colId xmlns:a16="http://schemas.microsoft.com/office/drawing/2014/main" val="2209420910"/>
                    </a:ext>
                  </a:extLst>
                </a:gridCol>
                <a:gridCol w="789354">
                  <a:extLst>
                    <a:ext uri="{9D8B030D-6E8A-4147-A177-3AD203B41FA5}">
                      <a16:colId xmlns:a16="http://schemas.microsoft.com/office/drawing/2014/main" val="4127892257"/>
                    </a:ext>
                  </a:extLst>
                </a:gridCol>
                <a:gridCol w="789354">
                  <a:extLst>
                    <a:ext uri="{9D8B030D-6E8A-4147-A177-3AD203B41FA5}">
                      <a16:colId xmlns:a16="http://schemas.microsoft.com/office/drawing/2014/main" val="75325625"/>
                    </a:ext>
                  </a:extLst>
                </a:gridCol>
                <a:gridCol w="789354">
                  <a:extLst>
                    <a:ext uri="{9D8B030D-6E8A-4147-A177-3AD203B41FA5}">
                      <a16:colId xmlns:a16="http://schemas.microsoft.com/office/drawing/2014/main" val="2541685117"/>
                    </a:ext>
                  </a:extLst>
                </a:gridCol>
                <a:gridCol w="789354">
                  <a:extLst>
                    <a:ext uri="{9D8B030D-6E8A-4147-A177-3AD203B41FA5}">
                      <a16:colId xmlns:a16="http://schemas.microsoft.com/office/drawing/2014/main" val="1552532457"/>
                    </a:ext>
                  </a:extLst>
                </a:gridCol>
              </a:tblGrid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Vout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8892304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VINI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0347086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VINJ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02046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VINK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326041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VINL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5963362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VINM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1084854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VINN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171805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VINO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1235752"/>
                  </a:ext>
                </a:extLst>
              </a:tr>
              <a:tr h="271581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1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VINP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1401484"/>
                  </a:ext>
                </a:extLst>
              </a:tr>
            </a:tbl>
          </a:graphicData>
        </a:graphic>
      </p:graphicFrame>
      <p:pic>
        <p:nvPicPr>
          <p:cNvPr id="63" name="그림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62" y="788436"/>
            <a:ext cx="5782198" cy="2987308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362" y="3875985"/>
            <a:ext cx="7739149" cy="2826527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711235" y="1145199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J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701617" y="785920"/>
            <a:ext cx="264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I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98411" y="1483970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706426" y="1854318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2680491" y="2232208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M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701330" y="2580336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693274" y="2980446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706427" y="3337969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341485" y="5937277"/>
            <a:ext cx="2648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I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091193" y="5937277"/>
            <a:ext cx="295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J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858294" y="5937277"/>
            <a:ext cx="349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602549" y="5937277"/>
            <a:ext cx="316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L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371130" y="5937277"/>
            <a:ext cx="4315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M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7086811" y="5937277"/>
            <a:ext cx="389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817450" y="5937277"/>
            <a:ext cx="383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O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509968" y="5937277"/>
            <a:ext cx="341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P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542920" y="3965781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542920" y="4497084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2542920" y="498732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533302" y="5492545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0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099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16X1 MUX (Logic &amp; Switch</a:t>
            </a:r>
            <a:r>
              <a:rPr lang="en-US" altLang="ko-KR" sz="2000" dirty="0" smtClean="0"/>
              <a:t>) Layout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2734408" y="3377440"/>
            <a:ext cx="7871722" cy="32886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924816" y="4682435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Switch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262461" y="965407"/>
            <a:ext cx="11765416" cy="22292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411540" y="1649860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Logic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03" y="1138577"/>
            <a:ext cx="10527323" cy="1903811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411540" y="2749202"/>
            <a:ext cx="46558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length: 67.63</a:t>
            </a:r>
            <a:r>
              <a:rPr lang="el-GR" altLang="ko-KR" dirty="0" smtClean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en-US" altLang="ko-KR" dirty="0" smtClean="0">
                <a:solidFill>
                  <a:schemeClr val="bg1"/>
                </a:solidFill>
              </a:rPr>
              <a:t>Width: 10.815</a:t>
            </a:r>
            <a:r>
              <a:rPr lang="el-GR" altLang="ko-KR" dirty="0">
                <a:solidFill>
                  <a:schemeClr val="bg1"/>
                </a:solidFill>
              </a:rPr>
              <a:t> 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035" y="3493213"/>
            <a:ext cx="6412956" cy="300720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815953" y="6194922"/>
            <a:ext cx="3856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length : </a:t>
            </a:r>
            <a:r>
              <a:rPr lang="en-US" altLang="ko-KR" dirty="0" smtClean="0">
                <a:solidFill>
                  <a:schemeClr val="bg1"/>
                </a:solidFill>
              </a:rPr>
              <a:t>26.68</a:t>
            </a:r>
            <a:r>
              <a:rPr lang="el-GR" altLang="ko-KR" dirty="0" smtClean="0">
                <a:solidFill>
                  <a:schemeClr val="bg1"/>
                </a:solidFill>
              </a:rPr>
              <a:t>μ</a:t>
            </a:r>
            <a:r>
              <a:rPr lang="en-US" altLang="ko-KR" dirty="0">
                <a:solidFill>
                  <a:schemeClr val="bg1"/>
                </a:solidFill>
              </a:rPr>
              <a:t>m,</a:t>
            </a:r>
            <a:r>
              <a:rPr lang="en-US" altLang="ko-KR" dirty="0" smtClean="0">
                <a:solidFill>
                  <a:schemeClr val="bg1"/>
                </a:solidFill>
              </a:rPr>
              <a:t> Width: 12.84</a:t>
            </a:r>
            <a:r>
              <a:rPr lang="el-GR" altLang="ko-KR" dirty="0" smtClean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17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553813" y="821658"/>
            <a:ext cx="5270488" cy="59649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754784" y="818015"/>
            <a:ext cx="5402241" cy="59686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5359916" y="757929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Logic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10891739" y="818015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Switch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57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16X1 MUX (Logic &amp; Switch) </a:t>
            </a:r>
            <a:r>
              <a:rPr lang="en-US" altLang="ko-KR" sz="2000" dirty="0" smtClean="0"/>
              <a:t>DRC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341" y="890780"/>
            <a:ext cx="2811643" cy="25767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222" y="2588375"/>
            <a:ext cx="2556503" cy="14678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86" y="3429885"/>
            <a:ext cx="3231396" cy="33190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1466" y="890780"/>
            <a:ext cx="2850179" cy="26180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391" y="2615538"/>
            <a:ext cx="2451175" cy="143829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7618" y="3414236"/>
            <a:ext cx="3246272" cy="3334745"/>
          </a:xfrm>
          <a:prstGeom prst="rect">
            <a:avLst/>
          </a:prstGeom>
        </p:spPr>
      </p:pic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4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361236" y="600296"/>
            <a:ext cx="5736979" cy="6055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303423" y="591979"/>
            <a:ext cx="5837477" cy="605500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5228175" y="545911"/>
            <a:ext cx="780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Logic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11152743" y="590978"/>
            <a:ext cx="902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rgbClr val="020202"/>
                </a:solidFill>
              </a:rPr>
              <a:t>Switch</a:t>
            </a:r>
            <a:endParaRPr lang="ko-KR" altLang="en-US" sz="2400" spc="-300" dirty="0">
              <a:solidFill>
                <a:srgbClr val="02020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577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16X1 MUX (Logic &amp; Switch) </a:t>
            </a:r>
            <a:r>
              <a:rPr lang="en-US" altLang="ko-KR" sz="2000" dirty="0" smtClean="0"/>
              <a:t> LVS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654" r="1"/>
          <a:stretch/>
        </p:blipFill>
        <p:spPr>
          <a:xfrm>
            <a:off x="845364" y="645363"/>
            <a:ext cx="3765893" cy="401202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417" y="1106667"/>
            <a:ext cx="2974633" cy="338944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90" y="4115103"/>
            <a:ext cx="4667439" cy="24245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942" y="645363"/>
            <a:ext cx="3751874" cy="398607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495" y="1052643"/>
            <a:ext cx="3084269" cy="351595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322" y="4168487"/>
            <a:ext cx="4685415" cy="242451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9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MUX(</a:t>
            </a:r>
            <a:r>
              <a:rPr lang="en-US" altLang="ko-KR" sz="2000" dirty="0"/>
              <a:t>Logic &amp; Switch</a:t>
            </a:r>
            <a:r>
              <a:rPr lang="en-US" altLang="ko-KR" sz="2000" dirty="0" smtClean="0"/>
              <a:t>)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446190"/>
                  </p:ext>
                </p:extLst>
              </p:nvPr>
            </p:nvGraphicFramePr>
            <p:xfrm>
              <a:off x="1693869" y="1257299"/>
              <a:ext cx="9437190" cy="2541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438">
                      <a:extLst>
                        <a:ext uri="{9D8B030D-6E8A-4147-A177-3AD203B41FA5}">
                          <a16:colId xmlns:a16="http://schemas.microsoft.com/office/drawing/2014/main" val="4019854559"/>
                        </a:ext>
                      </a:extLst>
                    </a:gridCol>
                    <a:gridCol w="1887438">
                      <a:extLst>
                        <a:ext uri="{9D8B030D-6E8A-4147-A177-3AD203B41FA5}">
                          <a16:colId xmlns:a16="http://schemas.microsoft.com/office/drawing/2014/main" val="2381483659"/>
                        </a:ext>
                      </a:extLst>
                    </a:gridCol>
                    <a:gridCol w="1887438">
                      <a:extLst>
                        <a:ext uri="{9D8B030D-6E8A-4147-A177-3AD203B41FA5}">
                          <a16:colId xmlns:a16="http://schemas.microsoft.com/office/drawing/2014/main" val="1934839346"/>
                        </a:ext>
                      </a:extLst>
                    </a:gridCol>
                    <a:gridCol w="1887438">
                      <a:extLst>
                        <a:ext uri="{9D8B030D-6E8A-4147-A177-3AD203B41FA5}">
                          <a16:colId xmlns:a16="http://schemas.microsoft.com/office/drawing/2014/main" val="3277870875"/>
                        </a:ext>
                      </a:extLst>
                    </a:gridCol>
                    <a:gridCol w="1887438">
                      <a:extLst>
                        <a:ext uri="{9D8B030D-6E8A-4147-A177-3AD203B41FA5}">
                          <a16:colId xmlns:a16="http://schemas.microsoft.com/office/drawing/2014/main" val="331593522"/>
                        </a:ext>
                      </a:extLst>
                    </a:gridCol>
                  </a:tblGrid>
                  <a:tr h="58636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Area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2x1</a:t>
                          </a:r>
                          <a:r>
                            <a:rPr lang="en-US" altLang="ko-KR" baseline="0" dirty="0" smtClean="0"/>
                            <a:t> MUX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4x1 MUX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8x1 MUX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16x1 MUX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7878617"/>
                      </a:ext>
                    </a:extLst>
                  </a:tr>
                  <a:tr h="65159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Logic(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 altLang="ko-KR" dirty="0" smtClean="0"/>
                                    <m:t>μ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dirty="0" smtClean="0"/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dirty="0" smtClean="0"/>
                            <a:t>)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27.1781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100.862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272.6506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731.41845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368583"/>
                      </a:ext>
                    </a:extLst>
                  </a:tr>
                  <a:tr h="65159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Switch(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l-GR" altLang="ko-KR" dirty="0" smtClean="0"/>
                                    <m:t>μ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ko-KR" dirty="0" smtClean="0"/>
                                    <m:t>m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ko-KR" dirty="0" smtClean="0"/>
                            <a:t>)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17.8364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52.4208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133.96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342.5712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2998386"/>
                      </a:ext>
                    </a:extLst>
                  </a:tr>
                  <a:tr h="65159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Ratio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1.1874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1.9240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2.0351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2.1351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77590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06446190"/>
                  </p:ext>
                </p:extLst>
              </p:nvPr>
            </p:nvGraphicFramePr>
            <p:xfrm>
              <a:off x="1693869" y="1257299"/>
              <a:ext cx="9437190" cy="25411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87438">
                      <a:extLst>
                        <a:ext uri="{9D8B030D-6E8A-4147-A177-3AD203B41FA5}">
                          <a16:colId xmlns:a16="http://schemas.microsoft.com/office/drawing/2014/main" val="4019854559"/>
                        </a:ext>
                      </a:extLst>
                    </a:gridCol>
                    <a:gridCol w="1887438">
                      <a:extLst>
                        <a:ext uri="{9D8B030D-6E8A-4147-A177-3AD203B41FA5}">
                          <a16:colId xmlns:a16="http://schemas.microsoft.com/office/drawing/2014/main" val="2381483659"/>
                        </a:ext>
                      </a:extLst>
                    </a:gridCol>
                    <a:gridCol w="1887438">
                      <a:extLst>
                        <a:ext uri="{9D8B030D-6E8A-4147-A177-3AD203B41FA5}">
                          <a16:colId xmlns:a16="http://schemas.microsoft.com/office/drawing/2014/main" val="1934839346"/>
                        </a:ext>
                      </a:extLst>
                    </a:gridCol>
                    <a:gridCol w="1887438">
                      <a:extLst>
                        <a:ext uri="{9D8B030D-6E8A-4147-A177-3AD203B41FA5}">
                          <a16:colId xmlns:a16="http://schemas.microsoft.com/office/drawing/2014/main" val="3277870875"/>
                        </a:ext>
                      </a:extLst>
                    </a:gridCol>
                    <a:gridCol w="1887438">
                      <a:extLst>
                        <a:ext uri="{9D8B030D-6E8A-4147-A177-3AD203B41FA5}">
                          <a16:colId xmlns:a16="http://schemas.microsoft.com/office/drawing/2014/main" val="331593522"/>
                        </a:ext>
                      </a:extLst>
                    </a:gridCol>
                  </a:tblGrid>
                  <a:tr h="58636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Area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2x1</a:t>
                          </a:r>
                          <a:r>
                            <a:rPr lang="en-US" altLang="ko-KR" baseline="0" dirty="0" smtClean="0"/>
                            <a:t> MUX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4x1 MUX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8x1 MUX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16x1 MUX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07878617"/>
                      </a:ext>
                    </a:extLst>
                  </a:tr>
                  <a:tr h="65159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23" t="-93519" r="-40129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27.1781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100.862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272.6506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731.41845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96368583"/>
                      </a:ext>
                    </a:extLst>
                  </a:tr>
                  <a:tr h="65159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2"/>
                          <a:stretch>
                            <a:fillRect l="-323" t="-195327" r="-401290" b="-1018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17.8364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52.4208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133.96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342.5712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72998386"/>
                      </a:ext>
                    </a:extLst>
                  </a:tr>
                  <a:tr h="65159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Ratio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1.1874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1.9240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2.0351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2.1351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7759036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17704"/>
              </p:ext>
            </p:extLst>
          </p:nvPr>
        </p:nvGraphicFramePr>
        <p:xfrm>
          <a:off x="2124174" y="4408298"/>
          <a:ext cx="8707945" cy="1412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589">
                  <a:extLst>
                    <a:ext uri="{9D8B030D-6E8A-4147-A177-3AD203B41FA5}">
                      <a16:colId xmlns:a16="http://schemas.microsoft.com/office/drawing/2014/main" val="4113363709"/>
                    </a:ext>
                  </a:extLst>
                </a:gridCol>
                <a:gridCol w="1741589">
                  <a:extLst>
                    <a:ext uri="{9D8B030D-6E8A-4147-A177-3AD203B41FA5}">
                      <a16:colId xmlns:a16="http://schemas.microsoft.com/office/drawing/2014/main" val="1630833985"/>
                    </a:ext>
                  </a:extLst>
                </a:gridCol>
                <a:gridCol w="1741589">
                  <a:extLst>
                    <a:ext uri="{9D8B030D-6E8A-4147-A177-3AD203B41FA5}">
                      <a16:colId xmlns:a16="http://schemas.microsoft.com/office/drawing/2014/main" val="2339793996"/>
                    </a:ext>
                  </a:extLst>
                </a:gridCol>
                <a:gridCol w="1741589">
                  <a:extLst>
                    <a:ext uri="{9D8B030D-6E8A-4147-A177-3AD203B41FA5}">
                      <a16:colId xmlns:a16="http://schemas.microsoft.com/office/drawing/2014/main" val="3483916875"/>
                    </a:ext>
                  </a:extLst>
                </a:gridCol>
                <a:gridCol w="1741589">
                  <a:extLst>
                    <a:ext uri="{9D8B030D-6E8A-4147-A177-3AD203B41FA5}">
                      <a16:colId xmlns:a16="http://schemas.microsoft.com/office/drawing/2014/main" val="367635390"/>
                    </a:ext>
                  </a:extLst>
                </a:gridCol>
              </a:tblGrid>
              <a:tr h="4707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2x1</a:t>
                      </a:r>
                      <a:r>
                        <a:rPr lang="en-US" altLang="ko-KR" baseline="0" dirty="0" smtClean="0"/>
                        <a:t> MUX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4x1 MUX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8x1 MUX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16x1 MUX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30204"/>
                  </a:ext>
                </a:extLst>
              </a:tr>
              <a:tr h="4707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Logic(unit)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4745010"/>
                  </a:ext>
                </a:extLst>
              </a:tr>
              <a:tr h="47073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Switch(unit)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12259"/>
                  </a:ext>
                </a:extLst>
              </a:tr>
            </a:tbl>
          </a:graphicData>
        </a:graphic>
      </p:graphicFrame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31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Half Adder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00" y="1460593"/>
            <a:ext cx="6639399" cy="429768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77878" y="5283675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436" y="2567925"/>
            <a:ext cx="4152826" cy="319034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87672" y="5283675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8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Half </a:t>
            </a:r>
            <a:r>
              <a:rPr lang="en-US" altLang="ko-KR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Adder </a:t>
            </a:r>
            <a:r>
              <a:rPr lang="en-US" altLang="ko-KR" sz="2000" dirty="0"/>
              <a:t>Simulation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99" y="1183362"/>
            <a:ext cx="7821939" cy="4966613"/>
          </a:xfrm>
          <a:prstGeom prst="rect">
            <a:avLst/>
          </a:prstGeom>
        </p:spPr>
      </p:pic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698713"/>
              </p:ext>
            </p:extLst>
          </p:nvPr>
        </p:nvGraphicFramePr>
        <p:xfrm>
          <a:off x="9013094" y="2547969"/>
          <a:ext cx="2882900" cy="223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725">
                  <a:extLst>
                    <a:ext uri="{9D8B030D-6E8A-4147-A177-3AD203B41FA5}">
                      <a16:colId xmlns:a16="http://schemas.microsoft.com/office/drawing/2014/main" val="1037105771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1155564460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174261847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469632677"/>
                    </a:ext>
                  </a:extLst>
                </a:gridCol>
              </a:tblGrid>
              <a:tr h="47422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540700"/>
                  </a:ext>
                </a:extLst>
              </a:tr>
              <a:tr h="440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47747"/>
                  </a:ext>
                </a:extLst>
              </a:tr>
              <a:tr h="440792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</a:t>
                      </a:r>
                      <a:endParaRPr lang="en-US" altLang="ko-K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4279899"/>
                  </a:ext>
                </a:extLst>
              </a:tr>
              <a:tr h="440792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4699847"/>
                  </a:ext>
                </a:extLst>
              </a:tr>
              <a:tr h="440792"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517115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2121249" y="1817334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21249" y="5118572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21249" y="2957808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38882" y="4098282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3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Full Adder 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30" y="1718728"/>
            <a:ext cx="7960945" cy="33896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886" y="2445079"/>
            <a:ext cx="3363054" cy="26632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9170" y="4624753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923794" y="4640437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42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Full Adder </a:t>
            </a:r>
            <a:r>
              <a:rPr lang="en-US" altLang="ko-KR" sz="2000" dirty="0" smtClean="0"/>
              <a:t>Simulation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461" y="1817094"/>
            <a:ext cx="7545770" cy="3270738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148087"/>
              </p:ext>
            </p:extLst>
          </p:nvPr>
        </p:nvGraphicFramePr>
        <p:xfrm>
          <a:off x="8006878" y="1817094"/>
          <a:ext cx="40259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5180">
                  <a:extLst>
                    <a:ext uri="{9D8B030D-6E8A-4147-A177-3AD203B41FA5}">
                      <a16:colId xmlns:a16="http://schemas.microsoft.com/office/drawing/2014/main" val="1348938823"/>
                    </a:ext>
                  </a:extLst>
                </a:gridCol>
                <a:gridCol w="805180">
                  <a:extLst>
                    <a:ext uri="{9D8B030D-6E8A-4147-A177-3AD203B41FA5}">
                      <a16:colId xmlns:a16="http://schemas.microsoft.com/office/drawing/2014/main" val="3652228592"/>
                    </a:ext>
                  </a:extLst>
                </a:gridCol>
                <a:gridCol w="805180">
                  <a:extLst>
                    <a:ext uri="{9D8B030D-6E8A-4147-A177-3AD203B41FA5}">
                      <a16:colId xmlns:a16="http://schemas.microsoft.com/office/drawing/2014/main" val="2743778757"/>
                    </a:ext>
                  </a:extLst>
                </a:gridCol>
                <a:gridCol w="805180">
                  <a:extLst>
                    <a:ext uri="{9D8B030D-6E8A-4147-A177-3AD203B41FA5}">
                      <a16:colId xmlns:a16="http://schemas.microsoft.com/office/drawing/2014/main" val="1736330510"/>
                    </a:ext>
                  </a:extLst>
                </a:gridCol>
                <a:gridCol w="805180">
                  <a:extLst>
                    <a:ext uri="{9D8B030D-6E8A-4147-A177-3AD203B41FA5}">
                      <a16:colId xmlns:a16="http://schemas.microsoft.com/office/drawing/2014/main" val="24966899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Sum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Cout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8554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595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3114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0798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498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542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2349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887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0459150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1529" y="1886436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10346" y="2511916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7678" y="3137396"/>
            <a:ext cx="633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CIN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27978" y="3762876"/>
            <a:ext cx="330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159" y="4388356"/>
            <a:ext cx="880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COUT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408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5879315" y="1426316"/>
            <a:ext cx="5968152" cy="46159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39196" y="954509"/>
            <a:ext cx="5117123" cy="54571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2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Half </a:t>
            </a:r>
            <a:r>
              <a:rPr lang="en-US" altLang="ko-KR" sz="2000" dirty="0"/>
              <a:t>Adder &amp; </a:t>
            </a:r>
            <a:r>
              <a:rPr lang="en-US" altLang="ko-KR" sz="2000" dirty="0" smtClean="0"/>
              <a:t>Full </a:t>
            </a:r>
            <a:r>
              <a:rPr lang="en-US" altLang="ko-KR" sz="2000" dirty="0"/>
              <a:t>Adder Layout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4" y="1095298"/>
            <a:ext cx="4817384" cy="45090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8249" y="1573502"/>
            <a:ext cx="5758963" cy="349824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228683" y="5968026"/>
            <a:ext cx="35381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4.6</a:t>
            </a:r>
            <a:r>
              <a:rPr lang="el-GR" altLang="ko-KR" dirty="0" smtClean="0">
                <a:solidFill>
                  <a:schemeClr val="bg1"/>
                </a:solidFill>
              </a:rPr>
              <a:t> μ</a:t>
            </a:r>
            <a:r>
              <a:rPr lang="en-US" altLang="ko-KR" dirty="0" smtClean="0">
                <a:solidFill>
                  <a:schemeClr val="bg1"/>
                </a:solidFill>
              </a:rPr>
              <a:t>m, 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6.49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48176" y="5519527"/>
            <a:ext cx="38591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11.11</a:t>
            </a:r>
            <a:r>
              <a:rPr lang="el-GR" altLang="ko-KR" dirty="0">
                <a:solidFill>
                  <a:schemeClr val="bg1"/>
                </a:solidFill>
              </a:rPr>
              <a:t> μ</a:t>
            </a:r>
            <a:r>
              <a:rPr lang="en-US" altLang="ko-KR" dirty="0">
                <a:solidFill>
                  <a:schemeClr val="bg1"/>
                </a:solidFill>
              </a:rPr>
              <a:t>m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en-US" altLang="ko-KR" dirty="0">
                <a:solidFill>
                  <a:schemeClr val="bg1"/>
                </a:solidFill>
              </a:rPr>
              <a:t>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7.61</a:t>
            </a:r>
            <a:r>
              <a:rPr lang="el-GR" altLang="ko-KR" dirty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2341167" y="5580614"/>
            <a:ext cx="1313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Half Adder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8258008" y="5076100"/>
            <a:ext cx="12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Full Adder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7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135461" y="151609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1   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631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Program &amp; Tool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B4A6FA0-9182-415E-29A7-77D74DDCDA7D}"/>
              </a:ext>
            </a:extLst>
          </p:cNvPr>
          <p:cNvGrpSpPr/>
          <p:nvPr/>
        </p:nvGrpSpPr>
        <p:grpSpPr>
          <a:xfrm>
            <a:off x="858656" y="990273"/>
            <a:ext cx="10755982" cy="5454801"/>
            <a:chOff x="739381" y="1067138"/>
            <a:chExt cx="10452592" cy="521970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724141F7-16C1-CB6C-487C-6398277DFEEE}"/>
                </a:ext>
              </a:extLst>
            </p:cNvPr>
            <p:cNvSpPr/>
            <p:nvPr/>
          </p:nvSpPr>
          <p:spPr>
            <a:xfrm>
              <a:off x="739381" y="1067138"/>
              <a:ext cx="10452592" cy="52197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사각형: 둥근 모서리 15">
              <a:extLst>
                <a:ext uri="{FF2B5EF4-FFF2-40B4-BE49-F238E27FC236}">
                  <a16:creationId xmlns:a16="http://schemas.microsoft.com/office/drawing/2014/main" id="{A9434600-EA53-FF68-8EC9-4D9AC8100D28}"/>
                </a:ext>
              </a:extLst>
            </p:cNvPr>
            <p:cNvSpPr/>
            <p:nvPr/>
          </p:nvSpPr>
          <p:spPr>
            <a:xfrm>
              <a:off x="1073451" y="1317262"/>
              <a:ext cx="305237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사각형: 둥근 모서리 16">
              <a:extLst>
                <a:ext uri="{FF2B5EF4-FFF2-40B4-BE49-F238E27FC236}">
                  <a16:creationId xmlns:a16="http://schemas.microsoft.com/office/drawing/2014/main" id="{6B050541-36DA-3586-A6ED-CC972885D7FC}"/>
                </a:ext>
              </a:extLst>
            </p:cNvPr>
            <p:cNvSpPr/>
            <p:nvPr/>
          </p:nvSpPr>
          <p:spPr>
            <a:xfrm>
              <a:off x="4634954" y="1316566"/>
              <a:ext cx="2920679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19">
              <a:extLst>
                <a:ext uri="{FF2B5EF4-FFF2-40B4-BE49-F238E27FC236}">
                  <a16:creationId xmlns:a16="http://schemas.microsoft.com/office/drawing/2014/main" id="{67B7BE6E-BD77-EC44-E252-D26985FA5316}"/>
                </a:ext>
              </a:extLst>
            </p:cNvPr>
            <p:cNvSpPr/>
            <p:nvPr/>
          </p:nvSpPr>
          <p:spPr>
            <a:xfrm>
              <a:off x="8064757" y="1316568"/>
              <a:ext cx="2853013" cy="4715573"/>
            </a:xfrm>
            <a:prstGeom prst="roundRect">
              <a:avLst>
                <a:gd name="adj" fmla="val 2238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D23AA9-7A6A-2133-AD04-265C476A574B}"/>
                </a:ext>
              </a:extLst>
            </p:cNvPr>
            <p:cNvSpPr txBox="1"/>
            <p:nvPr/>
          </p:nvSpPr>
          <p:spPr>
            <a:xfrm>
              <a:off x="1448216" y="1424800"/>
              <a:ext cx="2434547" cy="35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Cadence Virtuoso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F5C7C7-D657-B380-2174-A0ACC11B3DC3}"/>
                </a:ext>
              </a:extLst>
            </p:cNvPr>
            <p:cNvSpPr txBox="1"/>
            <p:nvPr/>
          </p:nvSpPr>
          <p:spPr>
            <a:xfrm>
              <a:off x="5521005" y="1424800"/>
              <a:ext cx="1148575" cy="35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Assura</a:t>
              </a:r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004AE5-80BD-18E1-02D7-0A4391361048}"/>
                </a:ext>
              </a:extLst>
            </p:cNvPr>
            <p:cNvSpPr txBox="1"/>
            <p:nvPr/>
          </p:nvSpPr>
          <p:spPr>
            <a:xfrm>
              <a:off x="8916976" y="1428415"/>
              <a:ext cx="1148575" cy="35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Library</a:t>
              </a:r>
            </a:p>
          </p:txBody>
        </p:sp>
      </p:grpSp>
      <p:pic>
        <p:nvPicPr>
          <p:cNvPr id="33" name="Picture 2" descr="Cadence logo and symbol, meaning, history, PNG">
            <a:extLst>
              <a:ext uri="{FF2B5EF4-FFF2-40B4-BE49-F238E27FC236}">
                <a16:creationId xmlns:a16="http://schemas.microsoft.com/office/drawing/2014/main" id="{CBC13712-8347-686C-A4F8-99E7B7AFA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582" y="1858499"/>
            <a:ext cx="2068707" cy="129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14C1B48-34AE-DBBF-D4E0-04517756BA09}"/>
              </a:ext>
            </a:extLst>
          </p:cNvPr>
          <p:cNvSpPr txBox="1"/>
          <p:nvPr/>
        </p:nvSpPr>
        <p:spPr>
          <a:xfrm>
            <a:off x="1125413" y="4324418"/>
            <a:ext cx="3358973" cy="1198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■</a:t>
            </a:r>
            <a:r>
              <a:rPr lang="ko-KR" altLang="en-US" dirty="0"/>
              <a:t> </a:t>
            </a:r>
            <a:r>
              <a:rPr lang="en-US" altLang="ko-KR" sz="1600" dirty="0"/>
              <a:t>Schematic Editor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Layout Editor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 err="1"/>
              <a:t>Specture</a:t>
            </a:r>
            <a:r>
              <a:rPr lang="en-US" altLang="ko-KR" sz="1600" dirty="0"/>
              <a:t> / ADE </a:t>
            </a:r>
            <a:endParaRPr lang="ko-KR" altLang="en-US" sz="1600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755925EB-0D12-1EFA-3D7A-6E406CADC1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294" y="1862235"/>
            <a:ext cx="2623458" cy="140131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34BA617-0D2E-95E9-B21A-210361F91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0067" y="3386499"/>
            <a:ext cx="2879913" cy="149737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7B6744D7-6B73-7592-4075-8AB30D49C1CC}"/>
              </a:ext>
            </a:extLst>
          </p:cNvPr>
          <p:cNvSpPr txBox="1"/>
          <p:nvPr/>
        </p:nvSpPr>
        <p:spPr>
          <a:xfrm>
            <a:off x="4620044" y="4933670"/>
            <a:ext cx="3358973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■</a:t>
            </a:r>
            <a:r>
              <a:rPr lang="ko-KR" altLang="en-US" dirty="0"/>
              <a:t> </a:t>
            </a:r>
            <a:r>
              <a:rPr lang="en-US" altLang="ko-KR" sz="1600" dirty="0"/>
              <a:t>DRC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/>
              <a:t>■ </a:t>
            </a:r>
            <a:r>
              <a:rPr lang="en-US" altLang="ko-KR" sz="1600" dirty="0"/>
              <a:t>LVS</a:t>
            </a:r>
            <a:endParaRPr lang="ko-KR" altLang="en-US" sz="16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7643" y="2108420"/>
            <a:ext cx="2663935" cy="289440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B788D11-6181-8812-A694-4A5457A0B6EA}"/>
              </a:ext>
            </a:extLst>
          </p:cNvPr>
          <p:cNvSpPr txBox="1"/>
          <p:nvPr/>
        </p:nvSpPr>
        <p:spPr>
          <a:xfrm>
            <a:off x="8255665" y="5263488"/>
            <a:ext cx="3358973" cy="45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/>
              <a:t>■</a:t>
            </a:r>
            <a:r>
              <a:rPr lang="ko-KR" altLang="en-US" dirty="0"/>
              <a:t> </a:t>
            </a:r>
            <a:r>
              <a:rPr lang="en-US" altLang="ko-KR" sz="1600" dirty="0"/>
              <a:t>gpdk_090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688" y="3217325"/>
            <a:ext cx="3009841" cy="89481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910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4Bit </a:t>
            </a:r>
            <a:r>
              <a:rPr lang="en-US" altLang="ko-KR" sz="2000" dirty="0" smtClean="0"/>
              <a:t>Adder 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98" y="1589946"/>
            <a:ext cx="9208927" cy="360039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3998" y="4821007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30717" y="2799478"/>
            <a:ext cx="2226849" cy="239086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976547" y="4821007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58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4Bit </a:t>
            </a:r>
            <a:r>
              <a:rPr lang="en-US" altLang="ko-KR" sz="2000" dirty="0"/>
              <a:t>Adder </a:t>
            </a:r>
            <a:r>
              <a:rPr lang="en-US" altLang="ko-KR" sz="2000" dirty="0" smtClean="0"/>
              <a:t>Simulation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0251" y="821658"/>
            <a:ext cx="5081564" cy="3900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9862" y="4278406"/>
            <a:ext cx="5081953" cy="2408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60183" y="898892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34535" y="2549584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60183" y="1281273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71135" y="4303651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96317" y="6035019"/>
            <a:ext cx="880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COUT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60183" y="170505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4535" y="2129684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4460" y="4755750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4460" y="517083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4460" y="559457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4535" y="3038427"/>
            <a:ext cx="32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31329" y="3465802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31329" y="3862577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H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41585" y="92155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32748" y="251964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22770" y="133801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22770" y="173645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22770" y="212550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41585" y="2990463"/>
            <a:ext cx="32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38379" y="343504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8379" y="383182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25061" y="4355710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22770" y="601208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06246" y="4772177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106246" y="5170619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06246" y="563316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10186" y="2688344"/>
            <a:ext cx="374653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0000(0) + 0000(0) = 0 0000(0)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1111(15) + 0000(0) = 0 1111(15)</a:t>
            </a:r>
          </a:p>
          <a:p>
            <a:endParaRPr lang="en-US" altLang="ko-KR" dirty="0"/>
          </a:p>
          <a:p>
            <a:r>
              <a:rPr lang="en-US" altLang="ko-KR" dirty="0" smtClean="0"/>
              <a:t>0000(0) + 1111(15) = 0 1111(15)</a:t>
            </a:r>
          </a:p>
          <a:p>
            <a:endParaRPr lang="en-US" altLang="ko-KR" dirty="0"/>
          </a:p>
          <a:p>
            <a:r>
              <a:rPr lang="en-US" altLang="ko-KR" dirty="0" smtClean="0"/>
              <a:t>1111(15) + 1111(15) = 1 1110(30)</a:t>
            </a:r>
            <a:endParaRPr lang="ko-KR" alt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824481" y="94379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05666" y="136026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805666" y="175870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805666" y="214775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05666" y="265657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86851" y="307304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786851" y="347148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786851" y="386053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812047" y="4243896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825683" y="473357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818636" y="5175973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5818636" y="5574415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828356" y="6033271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004320" y="861355"/>
            <a:ext cx="572944" cy="559594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736826" y="853622"/>
            <a:ext cx="572944" cy="559594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590435" y="2596133"/>
            <a:ext cx="3746538" cy="223117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84" name="직선 연결선 83"/>
          <p:cNvCxnSpPr/>
          <p:nvPr/>
        </p:nvCxnSpPr>
        <p:spPr>
          <a:xfrm>
            <a:off x="7590435" y="3133070"/>
            <a:ext cx="3746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/>
          <p:nvPr/>
        </p:nvCxnSpPr>
        <p:spPr>
          <a:xfrm>
            <a:off x="7590435" y="3697914"/>
            <a:ext cx="3746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7590435" y="4243896"/>
            <a:ext cx="3746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 flipV="1">
            <a:off x="3992070" y="2567968"/>
            <a:ext cx="580354" cy="424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4001780" y="4257777"/>
            <a:ext cx="580354" cy="424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/>
          <p:nvPr/>
        </p:nvCxnSpPr>
        <p:spPr>
          <a:xfrm flipV="1">
            <a:off x="5713061" y="2549654"/>
            <a:ext cx="580354" cy="424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/>
          <p:cNvCxnSpPr/>
          <p:nvPr/>
        </p:nvCxnSpPr>
        <p:spPr>
          <a:xfrm flipV="1">
            <a:off x="5724003" y="4258655"/>
            <a:ext cx="580354" cy="4245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/>
          <p:nvPr/>
        </p:nvCxnSpPr>
        <p:spPr>
          <a:xfrm flipV="1">
            <a:off x="4582134" y="3435045"/>
            <a:ext cx="3028052" cy="262869"/>
          </a:xfrm>
          <a:prstGeom prst="bentConnector3">
            <a:avLst>
              <a:gd name="adj1" fmla="val 27352"/>
            </a:avLst>
          </a:prstGeom>
          <a:ln w="38100">
            <a:solidFill>
              <a:schemeClr val="bg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/>
          <p:nvPr/>
        </p:nvCxnSpPr>
        <p:spPr>
          <a:xfrm>
            <a:off x="6354382" y="3960783"/>
            <a:ext cx="1255804" cy="553291"/>
          </a:xfrm>
          <a:prstGeom prst="bentConnector3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308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4Bit </a:t>
            </a:r>
            <a:r>
              <a:rPr lang="en-US" altLang="ko-KR" sz="2000" dirty="0" err="1" smtClean="0"/>
              <a:t>Subtractor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50" y="1259607"/>
            <a:ext cx="7224773" cy="46898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71" y="3126317"/>
            <a:ext cx="2746743" cy="282315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804124" y="5451362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0245468" y="5580144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23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4Bit </a:t>
            </a:r>
            <a:r>
              <a:rPr lang="en-US" altLang="ko-KR" sz="2000" dirty="0" err="1" smtClean="0"/>
              <a:t>Subtractor</a:t>
            </a:r>
            <a:r>
              <a:rPr lang="ko-KR" altLang="en-US" sz="2000" dirty="0" smtClean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000" dirty="0" smtClean="0"/>
              <a:t>Simulation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504" y="591979"/>
            <a:ext cx="6010466" cy="37998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504" y="3986733"/>
            <a:ext cx="6010466" cy="27190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9824" y="922084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A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4176" y="2494131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B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09824" y="1329642"/>
            <a:ext cx="348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01532" y="4432730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5958" y="6058211"/>
            <a:ext cx="880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COUT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09824" y="1702537"/>
            <a:ext cx="322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E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2955" y="2073467"/>
            <a:ext cx="370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G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8189" y="4804310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7381" y="5224471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7381" y="5655622"/>
            <a:ext cx="479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72955" y="2883020"/>
            <a:ext cx="32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78546" y="3221441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F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4491" y="3638276"/>
            <a:ext cx="38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H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7350" y="4027165"/>
            <a:ext cx="801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</a:rPr>
              <a:t>SIGN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145322" y="857680"/>
            <a:ext cx="2127739" cy="559594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334607" y="857680"/>
            <a:ext cx="2189285" cy="559594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7530945" y="1195755"/>
            <a:ext cx="3761270" cy="217169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7565428" y="763346"/>
            <a:ext cx="374653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SIGN: 0 </a:t>
            </a:r>
            <a:r>
              <a:rPr lang="en-US" altLang="ko-KR" b="1" dirty="0" smtClean="0">
                <a:sym typeface="Wingdings" panose="05000000000000000000" pitchFamily="2" charset="2"/>
              </a:rPr>
              <a:t> </a:t>
            </a:r>
            <a:r>
              <a:rPr lang="en-US" altLang="ko-KR" b="1" dirty="0" smtClean="0"/>
              <a:t>Adder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0000(0) + 0000(0) = 0 0000(0)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1111(15) + 0000(0) = 0 1111(15)</a:t>
            </a:r>
          </a:p>
          <a:p>
            <a:endParaRPr lang="en-US" altLang="ko-KR" dirty="0"/>
          </a:p>
          <a:p>
            <a:r>
              <a:rPr lang="en-US" altLang="ko-KR" dirty="0" smtClean="0"/>
              <a:t>0000(0) + 1111(15) = 0 1111(15)</a:t>
            </a:r>
          </a:p>
          <a:p>
            <a:endParaRPr lang="en-US" altLang="ko-KR" dirty="0"/>
          </a:p>
          <a:p>
            <a:r>
              <a:rPr lang="en-US" altLang="ko-KR" dirty="0" smtClean="0"/>
              <a:t>1111(15) + 1111(15) = 1 1110(30)</a:t>
            </a:r>
            <a:endParaRPr lang="ko-KR" altLang="en-US" dirty="0"/>
          </a:p>
        </p:txBody>
      </p:sp>
      <p:cxnSp>
        <p:nvCxnSpPr>
          <p:cNvPr id="103" name="직선 연결선 102"/>
          <p:cNvCxnSpPr/>
          <p:nvPr/>
        </p:nvCxnSpPr>
        <p:spPr>
          <a:xfrm>
            <a:off x="7545677" y="1707871"/>
            <a:ext cx="374653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연결선 103"/>
          <p:cNvCxnSpPr/>
          <p:nvPr/>
        </p:nvCxnSpPr>
        <p:spPr>
          <a:xfrm>
            <a:off x="7545677" y="2272715"/>
            <a:ext cx="374653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/>
          <p:cNvCxnSpPr/>
          <p:nvPr/>
        </p:nvCxnSpPr>
        <p:spPr>
          <a:xfrm>
            <a:off x="7545677" y="2818697"/>
            <a:ext cx="3746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7482142" y="3621551"/>
            <a:ext cx="39918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SIGN: </a:t>
            </a:r>
            <a:r>
              <a:rPr lang="en-US" altLang="ko-KR" b="1" dirty="0" smtClean="0"/>
              <a:t>1 </a:t>
            </a:r>
            <a:r>
              <a:rPr lang="en-US" altLang="ko-KR" b="1" dirty="0" smtClean="0">
                <a:sym typeface="Wingdings" panose="05000000000000000000" pitchFamily="2" charset="2"/>
              </a:rPr>
              <a:t>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Subtractor</a:t>
            </a:r>
            <a:endParaRPr lang="en-US" altLang="ko-KR" b="1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0000(0</a:t>
            </a:r>
            <a:r>
              <a:rPr lang="en-US" altLang="ko-KR" dirty="0"/>
              <a:t>) </a:t>
            </a:r>
            <a:r>
              <a:rPr lang="en-US" altLang="ko-KR" dirty="0" smtClean="0"/>
              <a:t>- 00000(0</a:t>
            </a:r>
            <a:r>
              <a:rPr lang="en-US" altLang="ko-KR" dirty="0"/>
              <a:t>) = </a:t>
            </a:r>
            <a:r>
              <a:rPr lang="en-US" altLang="ko-KR" dirty="0" smtClean="0"/>
              <a:t>1 </a:t>
            </a:r>
            <a:r>
              <a:rPr lang="en-US" altLang="ko-KR" dirty="0"/>
              <a:t>0000(0)</a:t>
            </a:r>
          </a:p>
          <a:p>
            <a:endParaRPr lang="en-US" altLang="ko-KR" dirty="0"/>
          </a:p>
          <a:p>
            <a:r>
              <a:rPr lang="en-US" altLang="ko-KR" dirty="0"/>
              <a:t>1111(15) </a:t>
            </a:r>
            <a:r>
              <a:rPr lang="en-US" altLang="ko-KR" dirty="0" smtClean="0"/>
              <a:t>- </a:t>
            </a:r>
            <a:r>
              <a:rPr lang="en-US" altLang="ko-KR" dirty="0"/>
              <a:t>0000(0) = </a:t>
            </a:r>
            <a:r>
              <a:rPr lang="en-US" altLang="ko-KR" dirty="0" smtClean="0"/>
              <a:t>1 </a:t>
            </a:r>
            <a:r>
              <a:rPr lang="en-US" altLang="ko-KR" dirty="0"/>
              <a:t>1111(15)</a:t>
            </a:r>
          </a:p>
          <a:p>
            <a:endParaRPr lang="en-US" altLang="ko-KR" dirty="0"/>
          </a:p>
          <a:p>
            <a:r>
              <a:rPr lang="en-US" altLang="ko-KR" dirty="0"/>
              <a:t>0000(0) </a:t>
            </a:r>
            <a:r>
              <a:rPr lang="en-US" altLang="ko-KR" dirty="0" smtClean="0"/>
              <a:t>- </a:t>
            </a:r>
            <a:r>
              <a:rPr lang="en-US" altLang="ko-KR" dirty="0"/>
              <a:t>1111(15) = 0 1111</a:t>
            </a:r>
            <a:r>
              <a:rPr lang="en-US" altLang="ko-KR" dirty="0" smtClean="0"/>
              <a:t>(-15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1111(15) </a:t>
            </a:r>
            <a:r>
              <a:rPr lang="en-US" altLang="ko-KR" dirty="0" smtClean="0"/>
              <a:t>- </a:t>
            </a:r>
            <a:r>
              <a:rPr lang="en-US" altLang="ko-KR" dirty="0"/>
              <a:t>1111(15) = 1 </a:t>
            </a:r>
            <a:r>
              <a:rPr lang="en-US" altLang="ko-KR" dirty="0" smtClean="0"/>
              <a:t>0000(0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07" name="직사각형 106"/>
          <p:cNvSpPr/>
          <p:nvPr/>
        </p:nvSpPr>
        <p:spPr>
          <a:xfrm>
            <a:off x="7505296" y="4118570"/>
            <a:ext cx="3761270" cy="21716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7520028" y="4630686"/>
            <a:ext cx="374653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7520028" y="5195530"/>
            <a:ext cx="374653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연결선 109"/>
          <p:cNvCxnSpPr/>
          <p:nvPr/>
        </p:nvCxnSpPr>
        <p:spPr>
          <a:xfrm>
            <a:off x="7520028" y="5741512"/>
            <a:ext cx="3746538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18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197826" y="3842529"/>
            <a:ext cx="11860824" cy="2841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940777" y="822727"/>
            <a:ext cx="10559562" cy="2833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251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4Bit </a:t>
            </a:r>
            <a:r>
              <a:rPr lang="en-US" altLang="ko-KR" sz="2000" dirty="0" smtClean="0"/>
              <a:t>Adder </a:t>
            </a:r>
            <a:r>
              <a:rPr lang="en-US" altLang="ko-KR" sz="2000" dirty="0"/>
              <a:t>&amp; 4Bit </a:t>
            </a:r>
            <a:r>
              <a:rPr lang="en-US" altLang="ko-KR" sz="2000" dirty="0" err="1" smtClean="0"/>
              <a:t>Subtractor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Layout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42" y="1155141"/>
            <a:ext cx="10252165" cy="240028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7704249" y="804268"/>
            <a:ext cx="379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44.05</a:t>
            </a:r>
            <a:r>
              <a:rPr lang="el-GR" altLang="ko-KR" dirty="0" smtClean="0">
                <a:solidFill>
                  <a:schemeClr val="bg1"/>
                </a:solidFill>
              </a:rPr>
              <a:t> μ</a:t>
            </a:r>
            <a:r>
              <a:rPr lang="en-US" altLang="ko-KR" dirty="0" smtClean="0">
                <a:solidFill>
                  <a:schemeClr val="bg1"/>
                </a:solidFill>
              </a:rPr>
              <a:t>m, 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9.36</a:t>
            </a:r>
            <a:r>
              <a:rPr lang="el-GR" altLang="ko-KR" dirty="0" smtClean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028" y="4128307"/>
            <a:ext cx="11590420" cy="240777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267227" y="3795759"/>
            <a:ext cx="379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53.77</a:t>
            </a:r>
            <a:r>
              <a:rPr lang="el-GR" altLang="ko-KR" dirty="0" smtClean="0">
                <a:solidFill>
                  <a:schemeClr val="bg1"/>
                </a:solidFill>
              </a:rPr>
              <a:t> μ</a:t>
            </a:r>
            <a:r>
              <a:rPr lang="en-US" altLang="ko-KR" dirty="0" smtClean="0">
                <a:solidFill>
                  <a:schemeClr val="bg1"/>
                </a:solidFill>
              </a:rPr>
              <a:t>m, 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9.36</a:t>
            </a:r>
            <a:r>
              <a:rPr lang="el-GR" altLang="ko-KR" dirty="0" smtClean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936110" y="788596"/>
            <a:ext cx="1287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4Bit Adder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194509" y="3795759"/>
            <a:ext cx="1693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4Bit </a:t>
            </a:r>
            <a:r>
              <a:rPr lang="en-US" altLang="ko-KR" sz="2400" spc="-300" dirty="0" err="1" smtClean="0">
                <a:solidFill>
                  <a:schemeClr val="bg1"/>
                </a:solidFill>
              </a:rPr>
              <a:t>Subtractor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66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553813" y="821658"/>
            <a:ext cx="5270488" cy="59649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415624" y="790671"/>
            <a:ext cx="5402241" cy="59686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4Bit </a:t>
            </a:r>
            <a:r>
              <a:rPr lang="en-US" altLang="ko-KR" sz="2000" dirty="0" err="1" smtClean="0"/>
              <a:t>Subtractor</a:t>
            </a:r>
            <a:r>
              <a:rPr lang="en-US" altLang="ko-KR" sz="2000" dirty="0" smtClean="0"/>
              <a:t> DRC &amp; LVS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10" y="954509"/>
            <a:ext cx="3982619" cy="36499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950" y="3003011"/>
            <a:ext cx="2158928" cy="125146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128" y="3482045"/>
            <a:ext cx="2986445" cy="30807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50" y="954509"/>
            <a:ext cx="3431425" cy="364990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142" y="1927246"/>
            <a:ext cx="2450389" cy="279980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1771" y="4454656"/>
            <a:ext cx="4028895" cy="2108143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096824" y="821658"/>
            <a:ext cx="633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DRC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11256853" y="821658"/>
            <a:ext cx="54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LVS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4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000" dirty="0" smtClean="0">
                <a:solidFill>
                  <a:schemeClr val="tx2"/>
                </a:solidFill>
              </a:rPr>
              <a:t>Universal Shift </a:t>
            </a:r>
            <a:r>
              <a:rPr lang="en-US" altLang="ko-KR" sz="2000" dirty="0">
                <a:solidFill>
                  <a:schemeClr val="tx2"/>
                </a:solidFill>
              </a:rPr>
              <a:t>Register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A3799D0-52D5-A034-7C64-3A18AB3AE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1" y="1267731"/>
            <a:ext cx="11473135" cy="48511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C8AF28-2CD0-BCEB-3623-97EC5E893F2D}"/>
              </a:ext>
            </a:extLst>
          </p:cNvPr>
          <p:cNvSpPr txBox="1"/>
          <p:nvPr/>
        </p:nvSpPr>
        <p:spPr>
          <a:xfrm>
            <a:off x="1672772" y="2068802"/>
            <a:ext cx="2309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FFFF00"/>
                </a:solidFill>
              </a:rPr>
              <a:t>Asynchronos</a:t>
            </a:r>
            <a:r>
              <a:rPr lang="en-US" altLang="ko-KR" b="1" dirty="0" smtClean="0">
                <a:solidFill>
                  <a:srgbClr val="FFFF00"/>
                </a:solidFill>
              </a:rPr>
              <a:t>-reset</a:t>
            </a:r>
          </a:p>
          <a:p>
            <a:pPr algn="ctr"/>
            <a:r>
              <a:rPr lang="en-US" altLang="ko-KR" b="1" dirty="0" smtClean="0">
                <a:solidFill>
                  <a:srgbClr val="FFFF00"/>
                </a:solidFill>
              </a:rPr>
              <a:t>TGFF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9CA63EB-1762-476F-C02A-838C6258952B}"/>
              </a:ext>
            </a:extLst>
          </p:cNvPr>
          <p:cNvSpPr/>
          <p:nvPr/>
        </p:nvSpPr>
        <p:spPr>
          <a:xfrm>
            <a:off x="1584382" y="1757631"/>
            <a:ext cx="2398144" cy="117894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ABE9183-D979-AC40-87FB-2EA7944D051E}"/>
              </a:ext>
            </a:extLst>
          </p:cNvPr>
          <p:cNvSpPr/>
          <p:nvPr/>
        </p:nvSpPr>
        <p:spPr>
          <a:xfrm>
            <a:off x="1584382" y="3103834"/>
            <a:ext cx="2352136" cy="181972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7E1C6E-4AB0-071B-F004-3EE8B6A66258}"/>
              </a:ext>
            </a:extLst>
          </p:cNvPr>
          <p:cNvSpPr txBox="1"/>
          <p:nvPr/>
        </p:nvSpPr>
        <p:spPr>
          <a:xfrm>
            <a:off x="1976882" y="3797246"/>
            <a:ext cx="156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4x1 MUX Switch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DAE5EA-605A-7DFB-DA8C-EB3D085000D5}"/>
              </a:ext>
            </a:extLst>
          </p:cNvPr>
          <p:cNvSpPr txBox="1"/>
          <p:nvPr/>
        </p:nvSpPr>
        <p:spPr>
          <a:xfrm>
            <a:off x="4922806" y="4217065"/>
            <a:ext cx="156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</a:rPr>
              <a:t>2x1 MUX</a:t>
            </a:r>
            <a:br>
              <a:rPr lang="en-US" altLang="ko-KR" b="1" dirty="0">
                <a:solidFill>
                  <a:srgbClr val="FFFF00"/>
                </a:solidFill>
              </a:rPr>
            </a:br>
            <a:r>
              <a:rPr lang="en-US" altLang="ko-KR" b="1" dirty="0">
                <a:solidFill>
                  <a:srgbClr val="FFFF00"/>
                </a:solidFill>
              </a:rPr>
              <a:t>Switch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BA90D5C-93DE-925A-71AB-E63714FF208F}"/>
              </a:ext>
            </a:extLst>
          </p:cNvPr>
          <p:cNvSpPr/>
          <p:nvPr/>
        </p:nvSpPr>
        <p:spPr>
          <a:xfrm>
            <a:off x="5060829" y="4156897"/>
            <a:ext cx="1354349" cy="76666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A8A7EE-FBB2-B7D7-F70C-E0A90DDA80CF}"/>
              </a:ext>
            </a:extLst>
          </p:cNvPr>
          <p:cNvSpPr txBox="1"/>
          <p:nvPr/>
        </p:nvSpPr>
        <p:spPr>
          <a:xfrm>
            <a:off x="326693" y="4824481"/>
            <a:ext cx="156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Right</a:t>
            </a:r>
            <a:br>
              <a:rPr lang="en-US" altLang="ko-KR" sz="1600" b="1" dirty="0">
                <a:solidFill>
                  <a:srgbClr val="FFFF00"/>
                </a:solidFill>
              </a:rPr>
            </a:br>
            <a:r>
              <a:rPr lang="en-US" altLang="ko-KR" sz="1600" b="1" dirty="0">
                <a:solidFill>
                  <a:srgbClr val="FFFF00"/>
                </a:solidFill>
              </a:rPr>
              <a:t>Shift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7B85E7-AF82-C081-4F3A-741E384F4F7F}"/>
              </a:ext>
            </a:extLst>
          </p:cNvPr>
          <p:cNvSpPr txBox="1"/>
          <p:nvPr/>
        </p:nvSpPr>
        <p:spPr>
          <a:xfrm>
            <a:off x="10972796" y="5108102"/>
            <a:ext cx="121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Left</a:t>
            </a:r>
            <a:br>
              <a:rPr lang="en-US" altLang="ko-KR" sz="1600" b="1" dirty="0">
                <a:solidFill>
                  <a:srgbClr val="FFFF00"/>
                </a:solidFill>
              </a:rPr>
            </a:br>
            <a:r>
              <a:rPr lang="en-US" altLang="ko-KR" sz="1600" b="1" dirty="0">
                <a:solidFill>
                  <a:srgbClr val="FFFF00"/>
                </a:solidFill>
              </a:rPr>
              <a:t>Shift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AB6FD-23DA-61EA-CAF6-5CE8F4A90182}"/>
              </a:ext>
            </a:extLst>
          </p:cNvPr>
          <p:cNvSpPr txBox="1"/>
          <p:nvPr/>
        </p:nvSpPr>
        <p:spPr>
          <a:xfrm>
            <a:off x="2760449" y="5700965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Input 0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619D40-FCCB-026B-8CB3-BB534EED4E86}"/>
              </a:ext>
            </a:extLst>
          </p:cNvPr>
          <p:cNvSpPr txBox="1"/>
          <p:nvPr/>
        </p:nvSpPr>
        <p:spPr>
          <a:xfrm>
            <a:off x="7519354" y="5692877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Input 2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03EE10-A5C8-35AD-2F88-B9FF3C8234F1}"/>
              </a:ext>
            </a:extLst>
          </p:cNvPr>
          <p:cNvSpPr txBox="1"/>
          <p:nvPr/>
        </p:nvSpPr>
        <p:spPr>
          <a:xfrm>
            <a:off x="5279362" y="5692877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Input 1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F36CF-A16F-1512-29D9-B1E48604423C}"/>
              </a:ext>
            </a:extLst>
          </p:cNvPr>
          <p:cNvSpPr txBox="1"/>
          <p:nvPr/>
        </p:nvSpPr>
        <p:spPr>
          <a:xfrm>
            <a:off x="9934747" y="5632184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Input 3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AC0AB3-5ED5-B5C7-54FA-84720C5CE61A}"/>
              </a:ext>
            </a:extLst>
          </p:cNvPr>
          <p:cNvSpPr txBox="1"/>
          <p:nvPr/>
        </p:nvSpPr>
        <p:spPr>
          <a:xfrm>
            <a:off x="3249282" y="1288242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Out_0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26213A5-F277-8254-8B4C-B1F891D33415}"/>
              </a:ext>
            </a:extLst>
          </p:cNvPr>
          <p:cNvSpPr txBox="1"/>
          <p:nvPr/>
        </p:nvSpPr>
        <p:spPr>
          <a:xfrm>
            <a:off x="5512278" y="1288242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Out_1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1960F7-8997-5E04-C23D-5A1FAD49D7D5}"/>
              </a:ext>
            </a:extLst>
          </p:cNvPr>
          <p:cNvSpPr txBox="1"/>
          <p:nvPr/>
        </p:nvSpPr>
        <p:spPr>
          <a:xfrm>
            <a:off x="7855787" y="1264168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Out_2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9C5CAA-4217-6E1A-555C-038BB293E239}"/>
              </a:ext>
            </a:extLst>
          </p:cNvPr>
          <p:cNvSpPr txBox="1"/>
          <p:nvPr/>
        </p:nvSpPr>
        <p:spPr>
          <a:xfrm>
            <a:off x="10199296" y="1256284"/>
            <a:ext cx="1567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FFFF00"/>
                </a:solidFill>
              </a:rPr>
              <a:t>Out_3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8134" y="5700965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8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5454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000" dirty="0" smtClean="0">
                <a:solidFill>
                  <a:schemeClr val="tx2"/>
                </a:solidFill>
              </a:rPr>
              <a:t>Universal Shift Register </a:t>
            </a:r>
            <a:r>
              <a:rPr lang="en-US" altLang="ko-KR" sz="2000" dirty="0" smtClean="0"/>
              <a:t>Simulation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831" y="954509"/>
            <a:ext cx="8987455" cy="332458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7831" y="4279097"/>
            <a:ext cx="8987455" cy="228090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12190EE-47E7-897F-16A7-58982C60708D}"/>
              </a:ext>
            </a:extLst>
          </p:cNvPr>
          <p:cNvSpPr txBox="1"/>
          <p:nvPr/>
        </p:nvSpPr>
        <p:spPr>
          <a:xfrm>
            <a:off x="1722955" y="1293436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CLK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8EABF8C-EE3A-0DFA-1AD3-537B32F3F54F}"/>
              </a:ext>
            </a:extLst>
          </p:cNvPr>
          <p:cNvSpPr txBox="1"/>
          <p:nvPr/>
        </p:nvSpPr>
        <p:spPr>
          <a:xfrm>
            <a:off x="1722954" y="2044788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AEE0FF-A649-FC48-AD41-9E5C9AA96A9F}"/>
              </a:ext>
            </a:extLst>
          </p:cNvPr>
          <p:cNvSpPr txBox="1"/>
          <p:nvPr/>
        </p:nvSpPr>
        <p:spPr>
          <a:xfrm>
            <a:off x="1722955" y="1677597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LS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9F51E1F-4ED4-5C3C-6A6B-AEB3CDB0641B}"/>
              </a:ext>
            </a:extLst>
          </p:cNvPr>
          <p:cNvSpPr txBox="1"/>
          <p:nvPr/>
        </p:nvSpPr>
        <p:spPr>
          <a:xfrm>
            <a:off x="1722955" y="2391365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AECAD4-C7C8-65AE-5013-B288907905E1}"/>
              </a:ext>
            </a:extLst>
          </p:cNvPr>
          <p:cNvSpPr txBox="1"/>
          <p:nvPr/>
        </p:nvSpPr>
        <p:spPr>
          <a:xfrm>
            <a:off x="1722955" y="2781058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4BE60E-9483-98A7-DA40-4285B1D43402}"/>
              </a:ext>
            </a:extLst>
          </p:cNvPr>
          <p:cNvSpPr txBox="1"/>
          <p:nvPr/>
        </p:nvSpPr>
        <p:spPr>
          <a:xfrm>
            <a:off x="1722955" y="3145950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69D501-F090-2808-29C7-597D90E38701}"/>
              </a:ext>
            </a:extLst>
          </p:cNvPr>
          <p:cNvSpPr txBox="1"/>
          <p:nvPr/>
        </p:nvSpPr>
        <p:spPr>
          <a:xfrm>
            <a:off x="1722955" y="3555764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A0600A-35D1-2CBD-2FF1-5C2DAFCCA9FC}"/>
              </a:ext>
            </a:extLst>
          </p:cNvPr>
          <p:cNvSpPr txBox="1"/>
          <p:nvPr/>
        </p:nvSpPr>
        <p:spPr>
          <a:xfrm>
            <a:off x="1722955" y="393194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CC3F23-1B30-2100-D3E3-92148B2C093D}"/>
              </a:ext>
            </a:extLst>
          </p:cNvPr>
          <p:cNvSpPr txBox="1"/>
          <p:nvPr/>
        </p:nvSpPr>
        <p:spPr>
          <a:xfrm>
            <a:off x="1722955" y="433205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28DE2E-C31B-2561-C3C1-23012474069C}"/>
              </a:ext>
            </a:extLst>
          </p:cNvPr>
          <p:cNvSpPr txBox="1"/>
          <p:nvPr/>
        </p:nvSpPr>
        <p:spPr>
          <a:xfrm>
            <a:off x="1722955" y="4728847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5EC0BF-ABC6-137D-E6B5-9D6C36B1A4A9}"/>
              </a:ext>
            </a:extLst>
          </p:cNvPr>
          <p:cNvSpPr txBox="1"/>
          <p:nvPr/>
        </p:nvSpPr>
        <p:spPr>
          <a:xfrm>
            <a:off x="1643302" y="5043922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337A67-85F1-6EA5-4F2A-09343D4A0C17}"/>
              </a:ext>
            </a:extLst>
          </p:cNvPr>
          <p:cNvSpPr txBox="1"/>
          <p:nvPr/>
        </p:nvSpPr>
        <p:spPr>
          <a:xfrm>
            <a:off x="1643302" y="5413589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BD7930A-3A42-D123-4A61-79E670D5172B}"/>
              </a:ext>
            </a:extLst>
          </p:cNvPr>
          <p:cNvSpPr txBox="1"/>
          <p:nvPr/>
        </p:nvSpPr>
        <p:spPr>
          <a:xfrm>
            <a:off x="1643302" y="5791367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BA8E675-87F3-425D-5B1E-05E598F4A975}"/>
              </a:ext>
            </a:extLst>
          </p:cNvPr>
          <p:cNvSpPr txBox="1"/>
          <p:nvPr/>
        </p:nvSpPr>
        <p:spPr>
          <a:xfrm>
            <a:off x="1643302" y="6148172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F4A3B8E-DC07-26D4-4919-574372366B18}"/>
              </a:ext>
            </a:extLst>
          </p:cNvPr>
          <p:cNvSpPr txBox="1"/>
          <p:nvPr/>
        </p:nvSpPr>
        <p:spPr>
          <a:xfrm>
            <a:off x="3405107" y="3931949"/>
            <a:ext cx="115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 = 0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S0 = 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537F5E-AD97-B15A-D0D7-0BEDE5C6DAB0}"/>
              </a:ext>
            </a:extLst>
          </p:cNvPr>
          <p:cNvSpPr txBox="1"/>
          <p:nvPr/>
        </p:nvSpPr>
        <p:spPr>
          <a:xfrm>
            <a:off x="4424214" y="4003480"/>
            <a:ext cx="1519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Right Shift (RS)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AECE44D-7D7A-70A0-04F3-2CA1F71D6C36}"/>
              </a:ext>
            </a:extLst>
          </p:cNvPr>
          <p:cNvSpPr/>
          <p:nvPr/>
        </p:nvSpPr>
        <p:spPr>
          <a:xfrm>
            <a:off x="3245799" y="3931949"/>
            <a:ext cx="3519577" cy="796898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화살표: 오른쪽 34">
            <a:extLst>
              <a:ext uri="{FF2B5EF4-FFF2-40B4-BE49-F238E27FC236}">
                <a16:creationId xmlns:a16="http://schemas.microsoft.com/office/drawing/2014/main" id="{F63B1D9D-8296-149C-3170-D7CD4E43F83D}"/>
              </a:ext>
            </a:extLst>
          </p:cNvPr>
          <p:cNvSpPr/>
          <p:nvPr/>
        </p:nvSpPr>
        <p:spPr>
          <a:xfrm rot="1874988">
            <a:off x="4259349" y="5438760"/>
            <a:ext cx="1947958" cy="407622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32C8231-FAEB-0FAE-215F-246C4EB44644}"/>
              </a:ext>
            </a:extLst>
          </p:cNvPr>
          <p:cNvSpPr txBox="1"/>
          <p:nvPr/>
        </p:nvSpPr>
        <p:spPr>
          <a:xfrm>
            <a:off x="7287854" y="3886711"/>
            <a:ext cx="115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 = 0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S0 = 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55BD08-4AB0-C580-F0D4-AA39E07BF08C}"/>
              </a:ext>
            </a:extLst>
          </p:cNvPr>
          <p:cNvSpPr txBox="1"/>
          <p:nvPr/>
        </p:nvSpPr>
        <p:spPr>
          <a:xfrm>
            <a:off x="8061217" y="4040599"/>
            <a:ext cx="1519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Hold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A0567D8-0B7F-D9DF-D1C5-B9C5D138A35C}"/>
              </a:ext>
            </a:extLst>
          </p:cNvPr>
          <p:cNvSpPr/>
          <p:nvPr/>
        </p:nvSpPr>
        <p:spPr>
          <a:xfrm>
            <a:off x="7340585" y="3864612"/>
            <a:ext cx="2070225" cy="77522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79D9FFC0-5E7D-BAE4-621C-D67FD27B12C1}"/>
              </a:ext>
            </a:extLst>
          </p:cNvPr>
          <p:cNvSpPr/>
          <p:nvPr/>
        </p:nvSpPr>
        <p:spPr>
          <a:xfrm>
            <a:off x="8588425" y="4728847"/>
            <a:ext cx="930800" cy="400110"/>
          </a:xfrm>
          <a:prstGeom prst="rect">
            <a:avLst/>
          </a:prstGeom>
          <a:noFill/>
          <a:ln w="190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1C2613-D4C7-4955-02A2-39EFAA719D16}"/>
              </a:ext>
            </a:extLst>
          </p:cNvPr>
          <p:cNvSpPr txBox="1"/>
          <p:nvPr/>
        </p:nvSpPr>
        <p:spPr>
          <a:xfrm>
            <a:off x="8925577" y="4725525"/>
            <a:ext cx="887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FF00"/>
                </a:solidFill>
              </a:rPr>
              <a:t>RST</a:t>
            </a:r>
            <a:endParaRPr lang="ko-KR" altLang="en-US" dirty="0">
              <a:solidFill>
                <a:srgbClr val="FFFF00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6CEDC3C-91F2-9336-322B-DB78DB714683}"/>
              </a:ext>
            </a:extLst>
          </p:cNvPr>
          <p:cNvSpPr txBox="1"/>
          <p:nvPr/>
        </p:nvSpPr>
        <p:spPr>
          <a:xfrm>
            <a:off x="9617097" y="5007694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3EC2575-DF8E-1681-B451-1DC3AE95088A}"/>
              </a:ext>
            </a:extLst>
          </p:cNvPr>
          <p:cNvSpPr txBox="1"/>
          <p:nvPr/>
        </p:nvSpPr>
        <p:spPr>
          <a:xfrm>
            <a:off x="9617097" y="5386945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BA6583-1861-7829-A872-18778F77EAA7}"/>
              </a:ext>
            </a:extLst>
          </p:cNvPr>
          <p:cNvSpPr txBox="1"/>
          <p:nvPr/>
        </p:nvSpPr>
        <p:spPr>
          <a:xfrm>
            <a:off x="9617097" y="5737856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9443FDE-5790-C158-460F-2CA6FDCB3E9C}"/>
              </a:ext>
            </a:extLst>
          </p:cNvPr>
          <p:cNvSpPr txBox="1"/>
          <p:nvPr/>
        </p:nvSpPr>
        <p:spPr>
          <a:xfrm>
            <a:off x="9630728" y="6103425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sp>
        <p:nvSpPr>
          <p:cNvPr id="62" name="사각형: 둥근 모서리 1">
            <a:extLst>
              <a:ext uri="{FF2B5EF4-FFF2-40B4-BE49-F238E27FC236}">
                <a16:creationId xmlns:a16="http://schemas.microsoft.com/office/drawing/2014/main" id="{337B37D5-D830-57AB-E82F-B3AF3A0C0FEA}"/>
              </a:ext>
            </a:extLst>
          </p:cNvPr>
          <p:cNvSpPr/>
          <p:nvPr/>
        </p:nvSpPr>
        <p:spPr>
          <a:xfrm>
            <a:off x="3015760" y="1967542"/>
            <a:ext cx="7723517" cy="527645"/>
          </a:xfrm>
          <a:prstGeom prst="roundRect">
            <a:avLst/>
          </a:prstGeom>
          <a:noFill/>
          <a:ln w="28575">
            <a:solidFill>
              <a:srgbClr val="FFF9BE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사각형: 둥근 모서리 2">
            <a:extLst>
              <a:ext uri="{FF2B5EF4-FFF2-40B4-BE49-F238E27FC236}">
                <a16:creationId xmlns:a16="http://schemas.microsoft.com/office/drawing/2014/main" id="{CDCD7212-B762-8297-E56C-1EA7FB64FF1D}"/>
              </a:ext>
            </a:extLst>
          </p:cNvPr>
          <p:cNvSpPr/>
          <p:nvPr/>
        </p:nvSpPr>
        <p:spPr>
          <a:xfrm>
            <a:off x="7340585" y="4859103"/>
            <a:ext cx="1104925" cy="1519404"/>
          </a:xfrm>
          <a:prstGeom prst="roundRect">
            <a:avLst/>
          </a:prstGeom>
          <a:noFill/>
          <a:ln w="28575">
            <a:solidFill>
              <a:srgbClr val="95E2EC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193CFBF-A0CA-2581-7E83-164253B52266}"/>
              </a:ext>
            </a:extLst>
          </p:cNvPr>
          <p:cNvCxnSpPr>
            <a:stCxn id="55" idx="2"/>
          </p:cNvCxnSpPr>
          <p:nvPr/>
        </p:nvCxnSpPr>
        <p:spPr>
          <a:xfrm flipH="1">
            <a:off x="8237618" y="4639835"/>
            <a:ext cx="138080" cy="404087"/>
          </a:xfrm>
          <a:prstGeom prst="straightConnector1">
            <a:avLst/>
          </a:prstGeom>
          <a:ln w="76200">
            <a:solidFill>
              <a:srgbClr val="95E2E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23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466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000" dirty="0" smtClean="0">
                <a:solidFill>
                  <a:schemeClr val="tx2"/>
                </a:solidFill>
              </a:rPr>
              <a:t>Universal Shift Register </a:t>
            </a:r>
            <a:r>
              <a:rPr lang="en-US" altLang="ko-KR" sz="2000" dirty="0" smtClean="0"/>
              <a:t>Simulation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BA8E675-87F3-425D-5B1E-05E598F4A975}"/>
              </a:ext>
            </a:extLst>
          </p:cNvPr>
          <p:cNvSpPr txBox="1"/>
          <p:nvPr/>
        </p:nvSpPr>
        <p:spPr>
          <a:xfrm>
            <a:off x="1827941" y="6148172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443FDE-5790-C158-460F-2CA6FDCB3E9C}"/>
              </a:ext>
            </a:extLst>
          </p:cNvPr>
          <p:cNvSpPr txBox="1"/>
          <p:nvPr/>
        </p:nvSpPr>
        <p:spPr>
          <a:xfrm>
            <a:off x="9747738" y="6103425"/>
            <a:ext cx="350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FF00"/>
                </a:solidFill>
              </a:rPr>
              <a:t>0</a:t>
            </a:r>
            <a:endParaRPr lang="ko-KR" altLang="en-US" b="1" dirty="0">
              <a:solidFill>
                <a:srgbClr val="FFFF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840D4E9-D2B5-E439-7AF7-36AB22753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122" y="954509"/>
            <a:ext cx="8367623" cy="31043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13E4B4-8566-8DD3-287A-62A56E51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122" y="4058896"/>
            <a:ext cx="8393988" cy="2358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658082-10BB-F2FA-7F30-9E10E3C99016}"/>
              </a:ext>
            </a:extLst>
          </p:cNvPr>
          <p:cNvSpPr txBox="1"/>
          <p:nvPr/>
        </p:nvSpPr>
        <p:spPr>
          <a:xfrm>
            <a:off x="2118886" y="121611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CLK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02C8BC-3C35-C0EC-0720-F2DBBB70C40A}"/>
              </a:ext>
            </a:extLst>
          </p:cNvPr>
          <p:cNvSpPr txBox="1"/>
          <p:nvPr/>
        </p:nvSpPr>
        <p:spPr>
          <a:xfrm>
            <a:off x="2118885" y="1967471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31BD2F-F2AB-9F70-3D63-C5F11FAB6F98}"/>
              </a:ext>
            </a:extLst>
          </p:cNvPr>
          <p:cNvSpPr txBox="1"/>
          <p:nvPr/>
        </p:nvSpPr>
        <p:spPr>
          <a:xfrm>
            <a:off x="2118886" y="160028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LS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930900-046A-697D-506C-8DC22009D5E7}"/>
              </a:ext>
            </a:extLst>
          </p:cNvPr>
          <p:cNvSpPr txBox="1"/>
          <p:nvPr/>
        </p:nvSpPr>
        <p:spPr>
          <a:xfrm>
            <a:off x="2092520" y="2301232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C5556E-58FF-9ED8-B22A-51E0CEF0F151}"/>
              </a:ext>
            </a:extLst>
          </p:cNvPr>
          <p:cNvSpPr txBox="1"/>
          <p:nvPr/>
        </p:nvSpPr>
        <p:spPr>
          <a:xfrm>
            <a:off x="2118886" y="2669533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90183-864A-43DD-621C-1A1AC717CE62}"/>
              </a:ext>
            </a:extLst>
          </p:cNvPr>
          <p:cNvSpPr txBox="1"/>
          <p:nvPr/>
        </p:nvSpPr>
        <p:spPr>
          <a:xfrm>
            <a:off x="2118886" y="3004632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BCBD4D-3B14-E800-977D-CAE8B198B82B}"/>
              </a:ext>
            </a:extLst>
          </p:cNvPr>
          <p:cNvSpPr txBox="1"/>
          <p:nvPr/>
        </p:nvSpPr>
        <p:spPr>
          <a:xfrm>
            <a:off x="2118886" y="3306483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Input_3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98FEE6-F555-0393-4B4F-1D94B6746BFC}"/>
              </a:ext>
            </a:extLst>
          </p:cNvPr>
          <p:cNvSpPr txBox="1"/>
          <p:nvPr/>
        </p:nvSpPr>
        <p:spPr>
          <a:xfrm>
            <a:off x="2118885" y="3680965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12EE3D-2907-E6D4-FA34-5ECA75745BEB}"/>
              </a:ext>
            </a:extLst>
          </p:cNvPr>
          <p:cNvSpPr txBox="1"/>
          <p:nvPr/>
        </p:nvSpPr>
        <p:spPr>
          <a:xfrm>
            <a:off x="2118885" y="4033500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3E6721-D9EC-9F7D-3FDB-537BE883AB6B}"/>
              </a:ext>
            </a:extLst>
          </p:cNvPr>
          <p:cNvSpPr txBox="1"/>
          <p:nvPr/>
        </p:nvSpPr>
        <p:spPr>
          <a:xfrm>
            <a:off x="2160296" y="4411337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RST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E7BC10-822D-F4C3-66B3-4AD4D0BAC720}"/>
              </a:ext>
            </a:extLst>
          </p:cNvPr>
          <p:cNvSpPr txBox="1"/>
          <p:nvPr/>
        </p:nvSpPr>
        <p:spPr>
          <a:xfrm>
            <a:off x="2080643" y="4719101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C41EBD-5E00-6FD3-8D2F-D7FA7E38CFD2}"/>
              </a:ext>
            </a:extLst>
          </p:cNvPr>
          <p:cNvSpPr txBox="1"/>
          <p:nvPr/>
        </p:nvSpPr>
        <p:spPr>
          <a:xfrm>
            <a:off x="2080643" y="5095332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909A6C-1A21-A6D6-4745-9642EBDDB57F}"/>
              </a:ext>
            </a:extLst>
          </p:cNvPr>
          <p:cNvSpPr txBox="1"/>
          <p:nvPr/>
        </p:nvSpPr>
        <p:spPr>
          <a:xfrm>
            <a:off x="2080643" y="5453504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Out_2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C3A834-36C4-90C8-753D-A0C29D5AB127}"/>
              </a:ext>
            </a:extLst>
          </p:cNvPr>
          <p:cNvSpPr txBox="1"/>
          <p:nvPr/>
        </p:nvSpPr>
        <p:spPr>
          <a:xfrm>
            <a:off x="2092520" y="5790000"/>
            <a:ext cx="11576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Out_3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13A92A-332B-6A08-6913-2E21332628D5}"/>
              </a:ext>
            </a:extLst>
          </p:cNvPr>
          <p:cNvSpPr txBox="1"/>
          <p:nvPr/>
        </p:nvSpPr>
        <p:spPr>
          <a:xfrm>
            <a:off x="3408144" y="3649803"/>
            <a:ext cx="115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 = 1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S0 = 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B9EFD8-38F8-DE5A-4E06-C2E399B39DB8}"/>
              </a:ext>
            </a:extLst>
          </p:cNvPr>
          <p:cNvSpPr txBox="1"/>
          <p:nvPr/>
        </p:nvSpPr>
        <p:spPr>
          <a:xfrm>
            <a:off x="4345692" y="3649803"/>
            <a:ext cx="1519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Left Shift (LS)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67FC7EF-83E8-B51E-E329-62608002DE1B}"/>
              </a:ext>
            </a:extLst>
          </p:cNvPr>
          <p:cNvSpPr/>
          <p:nvPr/>
        </p:nvSpPr>
        <p:spPr>
          <a:xfrm>
            <a:off x="3368801" y="3626129"/>
            <a:ext cx="2496859" cy="796898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81">
            <a:extLst>
              <a:ext uri="{FF2B5EF4-FFF2-40B4-BE49-F238E27FC236}">
                <a16:creationId xmlns:a16="http://schemas.microsoft.com/office/drawing/2014/main" id="{058FFD3F-2F1D-06DD-8813-0D1C992A9699}"/>
              </a:ext>
            </a:extLst>
          </p:cNvPr>
          <p:cNvSpPr/>
          <p:nvPr/>
        </p:nvSpPr>
        <p:spPr>
          <a:xfrm rot="19986952">
            <a:off x="4813430" y="5376739"/>
            <a:ext cx="1947958" cy="407622"/>
          </a:xfrm>
          <a:prstGeom prst="rightArrow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BB4A06-80CF-3F3F-67EF-BBA562724E2D}"/>
              </a:ext>
            </a:extLst>
          </p:cNvPr>
          <p:cNvSpPr txBox="1"/>
          <p:nvPr/>
        </p:nvSpPr>
        <p:spPr>
          <a:xfrm>
            <a:off x="7562001" y="3679557"/>
            <a:ext cx="1157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S1 = 1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S0 = 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0645CB-EEE1-64BA-4956-9AE36FD203E0}"/>
              </a:ext>
            </a:extLst>
          </p:cNvPr>
          <p:cNvSpPr txBox="1"/>
          <p:nvPr/>
        </p:nvSpPr>
        <p:spPr>
          <a:xfrm>
            <a:off x="8167194" y="3699153"/>
            <a:ext cx="1519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Parallel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en-US" altLang="ko-KR" sz="2000" b="1" dirty="0">
                <a:solidFill>
                  <a:schemeClr val="bg1"/>
                </a:solidFill>
              </a:rPr>
              <a:t>load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C7D626C-9F65-FF45-A36C-166397C786DC}"/>
              </a:ext>
            </a:extLst>
          </p:cNvPr>
          <p:cNvSpPr/>
          <p:nvPr/>
        </p:nvSpPr>
        <p:spPr>
          <a:xfrm>
            <a:off x="7417223" y="3679555"/>
            <a:ext cx="2047337" cy="678133"/>
          </a:xfrm>
          <a:prstGeom prst="rect">
            <a:avLst/>
          </a:prstGeom>
          <a:noFill/>
          <a:ln w="285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2B7B9E4-F2E9-E46A-3925-4FFF01030B59}"/>
              </a:ext>
            </a:extLst>
          </p:cNvPr>
          <p:cNvCxnSpPr/>
          <p:nvPr/>
        </p:nvCxnSpPr>
        <p:spPr>
          <a:xfrm>
            <a:off x="7756529" y="1385533"/>
            <a:ext cx="0" cy="4762639"/>
          </a:xfrm>
          <a:prstGeom prst="line">
            <a:avLst/>
          </a:prstGeom>
          <a:ln w="28575">
            <a:solidFill>
              <a:srgbClr val="FFFF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206A32-4A1D-0243-3E6C-374DF77C0BA0}"/>
              </a:ext>
            </a:extLst>
          </p:cNvPr>
          <p:cNvSpPr txBox="1"/>
          <p:nvPr/>
        </p:nvSpPr>
        <p:spPr>
          <a:xfrm>
            <a:off x="7142478" y="2244847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10F667-C89C-0634-512C-CE22DF441D91}"/>
              </a:ext>
            </a:extLst>
          </p:cNvPr>
          <p:cNvSpPr txBox="1"/>
          <p:nvPr/>
        </p:nvSpPr>
        <p:spPr>
          <a:xfrm>
            <a:off x="7129293" y="3261479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B4725EB-317A-D3CA-951E-C0E2E36FBD91}"/>
              </a:ext>
            </a:extLst>
          </p:cNvPr>
          <p:cNvSpPr txBox="1"/>
          <p:nvPr/>
        </p:nvSpPr>
        <p:spPr>
          <a:xfrm>
            <a:off x="7155658" y="2904756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ADFBDF-82BF-529C-3C44-C9BD65B9F90D}"/>
              </a:ext>
            </a:extLst>
          </p:cNvPr>
          <p:cNvSpPr txBox="1"/>
          <p:nvPr/>
        </p:nvSpPr>
        <p:spPr>
          <a:xfrm>
            <a:off x="7142476" y="2594298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96E0FB-4A9D-7C13-97A4-9FBB8477575B}"/>
              </a:ext>
            </a:extLst>
          </p:cNvPr>
          <p:cNvSpPr txBox="1"/>
          <p:nvPr/>
        </p:nvSpPr>
        <p:spPr>
          <a:xfrm>
            <a:off x="7404042" y="4728823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3C70DF2-9801-BE34-1687-DE9B2F3D1E8A}"/>
              </a:ext>
            </a:extLst>
          </p:cNvPr>
          <p:cNvSpPr txBox="1"/>
          <p:nvPr/>
        </p:nvSpPr>
        <p:spPr>
          <a:xfrm>
            <a:off x="7404041" y="5728086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6DF867-8650-AD53-3C37-51B951E439AB}"/>
              </a:ext>
            </a:extLst>
          </p:cNvPr>
          <p:cNvSpPr txBox="1"/>
          <p:nvPr/>
        </p:nvSpPr>
        <p:spPr>
          <a:xfrm>
            <a:off x="7404041" y="5378635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1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E69D0A-677F-E1DF-D340-FFCAC421FC93}"/>
              </a:ext>
            </a:extLst>
          </p:cNvPr>
          <p:cNvSpPr txBox="1"/>
          <p:nvPr/>
        </p:nvSpPr>
        <p:spPr>
          <a:xfrm>
            <a:off x="7417223" y="5048376"/>
            <a:ext cx="998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0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9AA6587-2811-E909-4CE9-A225B61B51BF}"/>
              </a:ext>
            </a:extLst>
          </p:cNvPr>
          <p:cNvSpPr/>
          <p:nvPr/>
        </p:nvSpPr>
        <p:spPr>
          <a:xfrm>
            <a:off x="8647926" y="4491042"/>
            <a:ext cx="1099811" cy="1637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FFA1336-EE84-D598-B759-805209960A66}"/>
              </a:ext>
            </a:extLst>
          </p:cNvPr>
          <p:cNvSpPr txBox="1"/>
          <p:nvPr/>
        </p:nvSpPr>
        <p:spPr>
          <a:xfrm>
            <a:off x="8454334" y="5109564"/>
            <a:ext cx="1519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C00000"/>
                </a:solidFill>
              </a:rPr>
              <a:t>RST</a:t>
            </a:r>
            <a:endParaRPr lang="ko-KR" altLang="en-US" sz="2000" b="1" dirty="0">
              <a:solidFill>
                <a:srgbClr val="C00000"/>
              </a:solidFill>
            </a:endParaRPr>
          </a:p>
        </p:txBody>
      </p:sp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85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157608" y="1701957"/>
            <a:ext cx="11887200" cy="35861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425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000" dirty="0" smtClean="0">
                <a:solidFill>
                  <a:schemeClr val="tx2"/>
                </a:solidFill>
              </a:rPr>
              <a:t>Universal Shift Register Layout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스크린샷, 다채로움, 마조렐 블루, 라인이(가) 표시된 사진&#10;&#10;자동 생성된 설명">
            <a:extLst>
              <a:ext uri="{FF2B5EF4-FFF2-40B4-BE49-F238E27FC236}">
                <a16:creationId xmlns:a16="http://schemas.microsoft.com/office/drawing/2014/main" id="{F69582D8-06FA-8EDB-4122-F9F041007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8" y="1846384"/>
            <a:ext cx="11554401" cy="29709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825154" y="4808514"/>
            <a:ext cx="42196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length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 smtClean="0">
                <a:solidFill>
                  <a:schemeClr val="bg1"/>
                </a:solidFill>
              </a:rPr>
              <a:t>50.925</a:t>
            </a:r>
            <a:r>
              <a:rPr lang="el-GR" altLang="ko-KR" dirty="0" smtClean="0">
                <a:solidFill>
                  <a:schemeClr val="bg1"/>
                </a:solidFill>
              </a:rPr>
              <a:t> μ</a:t>
            </a:r>
            <a:r>
              <a:rPr lang="en-US" altLang="ko-KR" dirty="0" smtClean="0">
                <a:solidFill>
                  <a:schemeClr val="bg1"/>
                </a:solidFill>
              </a:rPr>
              <a:t>m, Width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11.72</a:t>
            </a:r>
            <a:r>
              <a:rPr lang="el-GR" altLang="ko-KR" dirty="0" smtClean="0">
                <a:solidFill>
                  <a:schemeClr val="bg1"/>
                </a:solidFill>
              </a:rPr>
              <a:t>μ</a:t>
            </a:r>
            <a:r>
              <a:rPr lang="en-US" altLang="ko-KR" dirty="0" smtClean="0">
                <a:solidFill>
                  <a:schemeClr val="bg1"/>
                </a:solidFill>
              </a:rPr>
              <a:t>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91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113683" y="280369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232053" y="2788302"/>
            <a:ext cx="4876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>
                <a:solidFill>
                  <a:schemeClr val="bg1"/>
                </a:solidFill>
              </a:rPr>
              <a:t>Digital Logic </a:t>
            </a:r>
            <a:r>
              <a:rPr lang="en-US" altLang="ko-KR" sz="2800" b="1" spc="600" dirty="0" smtClean="0">
                <a:solidFill>
                  <a:schemeClr val="bg1"/>
                </a:solidFill>
              </a:rPr>
              <a:t>Gates</a:t>
            </a:r>
            <a:endParaRPr lang="en-US" altLang="ko-KR" sz="2800" b="1" spc="600" dirty="0">
              <a:solidFill>
                <a:schemeClr val="bg1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579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5939783" y="888458"/>
            <a:ext cx="5402294" cy="570577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1153688" y="1371599"/>
            <a:ext cx="4044462" cy="41939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78675" y="1449264"/>
            <a:ext cx="633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DRC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939783" y="824957"/>
            <a:ext cx="54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LVS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3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47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/>
            </a:pPr>
            <a:r>
              <a:rPr lang="en-US" altLang="ko-KR" sz="2000" dirty="0" smtClean="0">
                <a:solidFill>
                  <a:schemeClr val="tx2"/>
                </a:solidFill>
              </a:rPr>
              <a:t>Universal Shift Register DRC &amp; LVS</a:t>
            </a:r>
            <a:endParaRPr lang="en-US" altLang="ko-KR" sz="2000" dirty="0">
              <a:solidFill>
                <a:schemeClr val="tx2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BA795FC-E394-2061-2F0A-748DFE37DD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62"/>
          <a:stretch/>
        </p:blipFill>
        <p:spPr>
          <a:xfrm>
            <a:off x="1343910" y="4120517"/>
            <a:ext cx="3664018" cy="12824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F24DE1-4EB1-96FA-35EC-941922F69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900" y="1858177"/>
            <a:ext cx="3595098" cy="208695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0E6831-CFB6-1B7C-8BBD-54516DBF3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30" y="1238140"/>
            <a:ext cx="3467221" cy="395089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8CE85F-C7B6-5648-F92A-93CC265ADF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84" t="878" r="26203" b="53602"/>
          <a:stretch/>
        </p:blipFill>
        <p:spPr>
          <a:xfrm>
            <a:off x="7434435" y="4751588"/>
            <a:ext cx="3738112" cy="1707861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42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113683" y="2803691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232053" y="2788302"/>
            <a:ext cx="3695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</a:rPr>
              <a:t>Analog Circuit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519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1017906" y="1798995"/>
            <a:ext cx="4450910" cy="4077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6598934" y="1798995"/>
            <a:ext cx="4435412" cy="40779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2790539" y="240140"/>
            <a:ext cx="64711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{            </a:t>
            </a:r>
            <a:r>
              <a:rPr lang="en-US" altLang="ko-KR" sz="8800" b="1" dirty="0" smtClean="0">
                <a:solidFill>
                  <a:schemeClr val="bg1"/>
                </a:solidFill>
              </a:rPr>
              <a:t>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3474237" y="696402"/>
            <a:ext cx="5243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Analog Circuit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3673" y="3431137"/>
            <a:ext cx="4979376" cy="57496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/>
              <a:t>Common Source </a:t>
            </a:r>
            <a:r>
              <a:rPr lang="en-US" altLang="ko-KR" sz="2400" dirty="0" smtClean="0"/>
              <a:t>Amp</a:t>
            </a:r>
            <a:endParaRPr lang="en-US" altLang="ko-KR" sz="2400" dirty="0"/>
          </a:p>
        </p:txBody>
      </p:sp>
      <p:sp>
        <p:nvSpPr>
          <p:cNvPr id="4" name="직사각형 3"/>
          <p:cNvSpPr/>
          <p:nvPr/>
        </p:nvSpPr>
        <p:spPr>
          <a:xfrm>
            <a:off x="7580340" y="3431137"/>
            <a:ext cx="2472600" cy="5749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dirty="0"/>
              <a:t>Differential Amp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5917223" y="724829"/>
            <a:ext cx="6027029" cy="60344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501162" y="724829"/>
            <a:ext cx="5081953" cy="603445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0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Common Source Amp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5" y="857680"/>
            <a:ext cx="4784092" cy="46930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43735" y="5118048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847005"/>
              </p:ext>
            </p:extLst>
          </p:nvPr>
        </p:nvGraphicFramePr>
        <p:xfrm>
          <a:off x="1280688" y="5620677"/>
          <a:ext cx="3341076" cy="10499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3692">
                  <a:extLst>
                    <a:ext uri="{9D8B030D-6E8A-4147-A177-3AD203B41FA5}">
                      <a16:colId xmlns:a16="http://schemas.microsoft.com/office/drawing/2014/main" val="3090345243"/>
                    </a:ext>
                  </a:extLst>
                </a:gridCol>
                <a:gridCol w="1113692">
                  <a:extLst>
                    <a:ext uri="{9D8B030D-6E8A-4147-A177-3AD203B41FA5}">
                      <a16:colId xmlns:a16="http://schemas.microsoft.com/office/drawing/2014/main" val="100059959"/>
                    </a:ext>
                  </a:extLst>
                </a:gridCol>
                <a:gridCol w="1113692">
                  <a:extLst>
                    <a:ext uri="{9D8B030D-6E8A-4147-A177-3AD203B41FA5}">
                      <a16:colId xmlns:a16="http://schemas.microsoft.com/office/drawing/2014/main" val="1998412723"/>
                    </a:ext>
                  </a:extLst>
                </a:gridCol>
              </a:tblGrid>
              <a:tr h="5249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CS AMP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Resistor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Nmos0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47816"/>
                  </a:ext>
                </a:extLst>
              </a:tr>
              <a:tr h="52495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4k</a:t>
                      </a:r>
                      <a:r>
                        <a:rPr lang="el-GR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9424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43" y="857679"/>
            <a:ext cx="4440725" cy="28096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043" y="3774363"/>
            <a:ext cx="4440725" cy="270891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950139" y="724828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Simulation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85983" y="5081517"/>
            <a:ext cx="2463425" cy="1583031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7875468" y="4031983"/>
            <a:ext cx="725268" cy="383735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959605" y="5081517"/>
            <a:ext cx="2489803" cy="1583032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V="1">
            <a:off x="5950139" y="4031983"/>
            <a:ext cx="1925329" cy="1110211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endCxn id="15" idx="3"/>
          </p:cNvCxnSpPr>
          <p:nvPr/>
        </p:nvCxnSpPr>
        <p:spPr>
          <a:xfrm flipV="1">
            <a:off x="8458874" y="4223851"/>
            <a:ext cx="141862" cy="1921780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011234" y="4401313"/>
            <a:ext cx="13058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/>
              <a:t>Gain</a:t>
            </a:r>
          </a:p>
          <a:p>
            <a:pPr algn="ctr"/>
            <a:r>
              <a:rPr lang="en-US" altLang="ko-KR" dirty="0" smtClean="0"/>
              <a:t>6.354[dB</a:t>
            </a:r>
            <a:r>
              <a:rPr lang="en-US" altLang="ko-KR" dirty="0"/>
              <a:t>]</a:t>
            </a:r>
            <a:r>
              <a:rPr lang="en-US" altLang="ko-KR" dirty="0" smtClean="0"/>
              <a:t> 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43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4946167" y="954509"/>
            <a:ext cx="6998086" cy="570126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439196" y="1116623"/>
            <a:ext cx="3886619" cy="55391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0" y="1329029"/>
            <a:ext cx="2740543" cy="38144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0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Common Source </a:t>
            </a:r>
            <a:r>
              <a:rPr lang="en-US" altLang="ko-KR" sz="2000" dirty="0" smtClean="0"/>
              <a:t>Amp</a:t>
            </a:r>
            <a:endParaRPr lang="en-US" altLang="ko-KR" sz="20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45" y="4488314"/>
            <a:ext cx="1981565" cy="15688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35600" y="4656237"/>
            <a:ext cx="725268" cy="383735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H="1" flipV="1">
            <a:off x="1460868" y="5039972"/>
            <a:ext cx="720876" cy="101719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 flipH="1">
            <a:off x="1460868" y="4488314"/>
            <a:ext cx="720878" cy="167923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177354" y="4464369"/>
            <a:ext cx="1985955" cy="1592798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942929" y="6171805"/>
            <a:ext cx="879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Layout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215" y="1074621"/>
            <a:ext cx="3231540" cy="191433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038" y="2390957"/>
            <a:ext cx="3327342" cy="344543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5010" y="3537631"/>
            <a:ext cx="4534267" cy="2360303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7770217" y="6132552"/>
            <a:ext cx="1349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DRC &amp; LVS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73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0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Differential Amp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84" y="954509"/>
            <a:ext cx="5397615" cy="409742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20284" y="4601962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9372"/>
              </p:ext>
            </p:extLst>
          </p:nvPr>
        </p:nvGraphicFramePr>
        <p:xfrm>
          <a:off x="1368277" y="5313746"/>
          <a:ext cx="9771304" cy="914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413">
                  <a:extLst>
                    <a:ext uri="{9D8B030D-6E8A-4147-A177-3AD203B41FA5}">
                      <a16:colId xmlns:a16="http://schemas.microsoft.com/office/drawing/2014/main" val="3090345243"/>
                    </a:ext>
                  </a:extLst>
                </a:gridCol>
                <a:gridCol w="1221413">
                  <a:extLst>
                    <a:ext uri="{9D8B030D-6E8A-4147-A177-3AD203B41FA5}">
                      <a16:colId xmlns:a16="http://schemas.microsoft.com/office/drawing/2014/main" val="100059959"/>
                    </a:ext>
                  </a:extLst>
                </a:gridCol>
                <a:gridCol w="1221413">
                  <a:extLst>
                    <a:ext uri="{9D8B030D-6E8A-4147-A177-3AD203B41FA5}">
                      <a16:colId xmlns:a16="http://schemas.microsoft.com/office/drawing/2014/main" val="1998412723"/>
                    </a:ext>
                  </a:extLst>
                </a:gridCol>
                <a:gridCol w="1221413">
                  <a:extLst>
                    <a:ext uri="{9D8B030D-6E8A-4147-A177-3AD203B41FA5}">
                      <a16:colId xmlns:a16="http://schemas.microsoft.com/office/drawing/2014/main" val="3915567806"/>
                    </a:ext>
                  </a:extLst>
                </a:gridCol>
                <a:gridCol w="1221413">
                  <a:extLst>
                    <a:ext uri="{9D8B030D-6E8A-4147-A177-3AD203B41FA5}">
                      <a16:colId xmlns:a16="http://schemas.microsoft.com/office/drawing/2014/main" val="4170004308"/>
                    </a:ext>
                  </a:extLst>
                </a:gridCol>
                <a:gridCol w="1221413">
                  <a:extLst>
                    <a:ext uri="{9D8B030D-6E8A-4147-A177-3AD203B41FA5}">
                      <a16:colId xmlns:a16="http://schemas.microsoft.com/office/drawing/2014/main" val="2798997737"/>
                    </a:ext>
                  </a:extLst>
                </a:gridCol>
                <a:gridCol w="1221413">
                  <a:extLst>
                    <a:ext uri="{9D8B030D-6E8A-4147-A177-3AD203B41FA5}">
                      <a16:colId xmlns:a16="http://schemas.microsoft.com/office/drawing/2014/main" val="3737556353"/>
                    </a:ext>
                  </a:extLst>
                </a:gridCol>
                <a:gridCol w="1221413">
                  <a:extLst>
                    <a:ext uri="{9D8B030D-6E8A-4147-A177-3AD203B41FA5}">
                      <a16:colId xmlns:a16="http://schemas.microsoft.com/office/drawing/2014/main" val="1769082984"/>
                    </a:ext>
                  </a:extLst>
                </a:gridCol>
              </a:tblGrid>
              <a:tr h="4572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Diff AMP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Resistor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Nmos0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Nmos1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Nmos2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Nmos3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Pmos1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Pmos2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9447816"/>
                  </a:ext>
                </a:extLst>
              </a:tr>
              <a:tr h="457297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25k</a:t>
                      </a:r>
                      <a:r>
                        <a:rPr lang="el-GR" altLang="ko-KR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Ω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2</a:t>
                      </a:r>
                      <a:r>
                        <a:rPr lang="el-GR" altLang="ko-KR" dirty="0" smtClean="0"/>
                        <a:t>μ</a:t>
                      </a:r>
                      <a:r>
                        <a:rPr lang="en-US" altLang="ko-KR" dirty="0" smtClean="0"/>
                        <a:t>m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800nm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800nm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250nm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250nm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29424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95" y="1796062"/>
            <a:ext cx="4325655" cy="3255869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10107304" y="4628841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23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0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Differential </a:t>
            </a:r>
            <a:r>
              <a:rPr lang="en-US" altLang="ko-KR" sz="2000" dirty="0" smtClean="0"/>
              <a:t>Amp Simulation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988" y="821658"/>
            <a:ext cx="6468400" cy="26908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69" y="3745523"/>
            <a:ext cx="4969227" cy="28966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23504"/>
          <a:stretch/>
        </p:blipFill>
        <p:spPr>
          <a:xfrm>
            <a:off x="2467801" y="3868624"/>
            <a:ext cx="2098432" cy="1428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796026" y="3802401"/>
            <a:ext cx="683905" cy="242062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67802" y="3868624"/>
            <a:ext cx="2082672" cy="142875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896607" y="5488550"/>
            <a:ext cx="12250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/>
              <a:t>Gain</a:t>
            </a:r>
          </a:p>
          <a:p>
            <a:pPr algn="ctr"/>
            <a:r>
              <a:rPr lang="en-US" altLang="ko-KR" dirty="0" smtClean="0"/>
              <a:t>13.32[dB</a:t>
            </a:r>
            <a:r>
              <a:rPr lang="en-US" altLang="ko-KR" dirty="0"/>
              <a:t>] </a:t>
            </a:r>
            <a:endParaRPr lang="ko-KR" altLang="en-US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H="1">
            <a:off x="4566234" y="4044463"/>
            <a:ext cx="1229792" cy="1252912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H="1">
            <a:off x="4566234" y="3802401"/>
            <a:ext cx="1229792" cy="6622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46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0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4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Differential </a:t>
            </a:r>
            <a:r>
              <a:rPr lang="en-US" altLang="ko-KR" sz="2000" dirty="0" smtClean="0"/>
              <a:t>Amp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545124" y="954509"/>
            <a:ext cx="11139854" cy="27822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5997" y="2144662"/>
            <a:ext cx="879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Layout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48" y="1051338"/>
            <a:ext cx="9979269" cy="25559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545124" y="3939854"/>
            <a:ext cx="11139854" cy="25937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55997" y="5130215"/>
            <a:ext cx="14968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DRC &amp; LVS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42" y="4455882"/>
            <a:ext cx="2753235" cy="160229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678" y="4005879"/>
            <a:ext cx="2250029" cy="23699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409" y="4147963"/>
            <a:ext cx="3972008" cy="2063599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617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113683" y="2803691"/>
            <a:ext cx="1068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232053" y="2788302"/>
            <a:ext cx="23903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</a:rPr>
              <a:t>One Chip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523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0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5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One Chip 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88" y="857680"/>
            <a:ext cx="5080058" cy="5616848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59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17" y="1842295"/>
            <a:ext cx="3652836" cy="36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4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>
            <a:extLst>
              <a:ext uri="{FF2B5EF4-FFF2-40B4-BE49-F238E27FC236}">
                <a16:creationId xmlns:a16="http://schemas.microsoft.com/office/drawing/2014/main" id="{32B41F2C-87AC-555F-E313-48DBF3147C7E}"/>
              </a:ext>
            </a:extLst>
          </p:cNvPr>
          <p:cNvSpPr/>
          <p:nvPr/>
        </p:nvSpPr>
        <p:spPr>
          <a:xfrm>
            <a:off x="669073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4023A66-950D-D505-C8BF-4AB85D0D296E}"/>
              </a:ext>
            </a:extLst>
          </p:cNvPr>
          <p:cNvSpPr/>
          <p:nvPr/>
        </p:nvSpPr>
        <p:spPr>
          <a:xfrm>
            <a:off x="4534829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63A7B9D-6F25-70B8-C6A4-52D4582EF6BF}"/>
              </a:ext>
            </a:extLst>
          </p:cNvPr>
          <p:cNvSpPr/>
          <p:nvPr/>
        </p:nvSpPr>
        <p:spPr>
          <a:xfrm>
            <a:off x="8400585" y="2023946"/>
            <a:ext cx="3122341" cy="31223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9A861F-9ED4-75FD-36D7-BE677B4B3203}"/>
              </a:ext>
            </a:extLst>
          </p:cNvPr>
          <p:cNvSpPr txBox="1"/>
          <p:nvPr/>
        </p:nvSpPr>
        <p:spPr>
          <a:xfrm>
            <a:off x="2230242" y="208714"/>
            <a:ext cx="77284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bg1"/>
                </a:solidFill>
              </a:rPr>
              <a:t>{               </a:t>
            </a:r>
            <a:r>
              <a:rPr lang="en-US" altLang="ko-KR" sz="8800" b="1" dirty="0">
                <a:solidFill>
                  <a:schemeClr val="bg1"/>
                </a:solidFill>
              </a:rPr>
              <a:t>}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594A7C-193D-D97A-A32A-7BDB652DECD4}"/>
              </a:ext>
            </a:extLst>
          </p:cNvPr>
          <p:cNvSpPr txBox="1"/>
          <p:nvPr/>
        </p:nvSpPr>
        <p:spPr>
          <a:xfrm>
            <a:off x="3342167" y="640250"/>
            <a:ext cx="8849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600" dirty="0">
                <a:solidFill>
                  <a:schemeClr val="bg1"/>
                </a:solidFill>
              </a:rPr>
              <a:t>Digital Logic </a:t>
            </a:r>
            <a:r>
              <a:rPr lang="en-US" altLang="ko-KR" sz="3600" b="1" spc="600" dirty="0" smtClean="0">
                <a:solidFill>
                  <a:schemeClr val="bg1"/>
                </a:solidFill>
              </a:rPr>
              <a:t>Gates</a:t>
            </a:r>
            <a:endParaRPr lang="en-US" altLang="ko-KR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52892" y="2500201"/>
            <a:ext cx="11546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-US" altLang="ko-KR" sz="3200" dirty="0" smtClean="0"/>
              <a:t>NOT </a:t>
            </a:r>
            <a:endParaRPr lang="en-US" altLang="ko-KR" sz="3200" dirty="0"/>
          </a:p>
        </p:txBody>
      </p:sp>
      <p:sp>
        <p:nvSpPr>
          <p:cNvPr id="3" name="직사각형 2"/>
          <p:cNvSpPr/>
          <p:nvPr/>
        </p:nvSpPr>
        <p:spPr>
          <a:xfrm>
            <a:off x="5063667" y="2500201"/>
            <a:ext cx="1976807" cy="21698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/>
              <a:t>NAND </a:t>
            </a:r>
            <a:endParaRPr lang="en-US" altLang="ko-KR" sz="3600" dirty="0" smtClean="0"/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2NAND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3NAND</a:t>
            </a:r>
          </a:p>
          <a:p>
            <a:pPr marL="285750" indent="-285750" algn="ctr">
              <a:lnSpc>
                <a:spcPct val="150000"/>
              </a:lnSpc>
              <a:buFontTx/>
              <a:buChar char="-"/>
            </a:pPr>
            <a:r>
              <a:rPr lang="en-US" altLang="ko-KR" dirty="0" smtClean="0"/>
              <a:t>4NAND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9329099" y="2500202"/>
            <a:ext cx="1324402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600" dirty="0"/>
              <a:t>NOR </a:t>
            </a:r>
            <a:endParaRPr lang="en-US" altLang="ko-KR" sz="3600" dirty="0" smtClean="0"/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- 2NOR 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- 3NOR</a:t>
            </a:r>
          </a:p>
          <a:p>
            <a:pPr algn="ctr">
              <a:lnSpc>
                <a:spcPct val="150000"/>
              </a:lnSpc>
            </a:pPr>
            <a:r>
              <a:rPr lang="en-US" altLang="ko-KR" dirty="0" smtClean="0"/>
              <a:t>- 4NOR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75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5662246" y="591980"/>
            <a:ext cx="6427176" cy="6055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485895" y="590002"/>
            <a:ext cx="9110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Layout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0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5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One Chip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84" y="954509"/>
            <a:ext cx="5951699" cy="557314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509260" y="2169468"/>
            <a:ext cx="4976446" cy="267934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05" y="2399149"/>
            <a:ext cx="4429427" cy="2258772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338692" y="2081632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Schematic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36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6335311" y="724830"/>
            <a:ext cx="5639772" cy="59924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393503" y="724830"/>
            <a:ext cx="5639772" cy="599249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10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5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One Chip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88" y="1110540"/>
            <a:ext cx="4418135" cy="40334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83" y="1824279"/>
            <a:ext cx="3056427" cy="17547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75" y="3019782"/>
            <a:ext cx="3520428" cy="35718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598" y="1110540"/>
            <a:ext cx="4324505" cy="45830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144" y="857681"/>
            <a:ext cx="3084786" cy="35303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853" y="4107416"/>
            <a:ext cx="4836933" cy="248424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0188" y="724829"/>
            <a:ext cx="633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mtClean="0"/>
              <a:t>DRC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6375153" y="749948"/>
            <a:ext cx="548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LVS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38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113683" y="2803691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232053" y="2788302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600" dirty="0" smtClean="0">
                <a:solidFill>
                  <a:schemeClr val="bg1"/>
                </a:solidFill>
              </a:rPr>
              <a:t>Review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5338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6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783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Review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965766"/>
            <a:ext cx="5951699" cy="5573146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485184" y="1336431"/>
            <a:ext cx="3868616" cy="109903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 Power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485184" y="3144715"/>
            <a:ext cx="3868616" cy="109903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</a:t>
            </a:r>
            <a:endParaRPr lang="ko-KR" altLang="en-US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7485184" y="4953000"/>
            <a:ext cx="3868616" cy="109903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Cheaper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317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0125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NOT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03" y="1195783"/>
            <a:ext cx="6483250" cy="500282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341603" y="5829274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Schematic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76"/>
          <a:stretch/>
        </p:blipFill>
        <p:spPr>
          <a:xfrm>
            <a:off x="7261101" y="3180471"/>
            <a:ext cx="4165126" cy="301813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0473081" y="5829274"/>
            <a:ext cx="953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Symbol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27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1" y="1518993"/>
            <a:ext cx="5936962" cy="38141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NOT </a:t>
            </a:r>
            <a:r>
              <a:rPr lang="en-US" altLang="ko-KR" sz="2000" dirty="0"/>
              <a:t>Simulation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/>
          <p:cNvPicPr>
            <a:picLocks noChangeAspect="1"/>
          </p:cNvPicPr>
          <p:nvPr/>
        </p:nvPicPr>
        <p:blipFill rotWithShape="1">
          <a:blip r:embed="rId3"/>
          <a:srcRect l="1227" r="20441"/>
          <a:stretch/>
        </p:blipFill>
        <p:spPr>
          <a:xfrm>
            <a:off x="6189785" y="1022827"/>
            <a:ext cx="5738732" cy="49545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77170" y="6090745"/>
            <a:ext cx="3006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P MOS Width : 2.91</a:t>
            </a:r>
            <a:r>
              <a:rPr lang="el-GR" altLang="ko-KR" dirty="0"/>
              <a:t>μ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611880" y="3087663"/>
            <a:ext cx="782320" cy="775566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96143" y="1022827"/>
            <a:ext cx="5732374" cy="495458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28575">
                <a:solidFill>
                  <a:schemeClr val="bg1"/>
                </a:solidFill>
              </a:ln>
              <a:noFill/>
            </a:endParaRPr>
          </a:p>
        </p:txBody>
      </p:sp>
      <p:cxnSp>
        <p:nvCxnSpPr>
          <p:cNvPr id="14" name="직선 연결선 13"/>
          <p:cNvCxnSpPr/>
          <p:nvPr/>
        </p:nvCxnSpPr>
        <p:spPr>
          <a:xfrm flipV="1">
            <a:off x="4394200" y="1022827"/>
            <a:ext cx="1795585" cy="2064836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394200" y="3863229"/>
            <a:ext cx="1795585" cy="211418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5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A7D5F87D-0D3C-B135-4674-CB224664B4E8}"/>
              </a:ext>
            </a:extLst>
          </p:cNvPr>
          <p:cNvSpPr/>
          <p:nvPr/>
        </p:nvSpPr>
        <p:spPr>
          <a:xfrm>
            <a:off x="3629991" y="822980"/>
            <a:ext cx="8222039" cy="5920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68DED1-529E-2BE0-4FD0-2832A996E256}"/>
              </a:ext>
            </a:extLst>
          </p:cNvPr>
          <p:cNvSpPr/>
          <p:nvPr/>
        </p:nvSpPr>
        <p:spPr>
          <a:xfrm>
            <a:off x="867046" y="1336432"/>
            <a:ext cx="2019051" cy="47302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713424-B330-C24F-110C-1C6F04A69702}"/>
              </a:ext>
            </a:extLst>
          </p:cNvPr>
          <p:cNvSpPr txBox="1"/>
          <p:nvPr/>
        </p:nvSpPr>
        <p:spPr>
          <a:xfrm>
            <a:off x="262461" y="187373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Part </a:t>
            </a:r>
            <a:r>
              <a:rPr lang="en-US" altLang="ko-KR" sz="1400" dirty="0" smtClean="0">
                <a:solidFill>
                  <a:schemeClr val="tx1">
                    <a:lumMod val="75000"/>
                  </a:schemeClr>
                </a:solidFill>
              </a:rPr>
              <a:t>2   </a:t>
            </a:r>
            <a:r>
              <a:rPr lang="en-US" altLang="ko-KR" sz="1400" dirty="0">
                <a:solidFill>
                  <a:schemeClr val="tx1">
                    <a:lumMod val="75000"/>
                  </a:schemeClr>
                </a:solidFill>
              </a:rPr>
              <a:t>&gt;&gt;</a:t>
            </a:r>
            <a:endParaRPr lang="ko-KR" altLang="en-US" sz="14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702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NOT </a:t>
            </a:r>
            <a:r>
              <a:rPr lang="en-US" altLang="ko-KR" sz="2000" dirty="0"/>
              <a:t>Layout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내용 개체 틀 4"/>
          <p:cNvPicPr>
            <a:picLocks noChangeAspect="1"/>
          </p:cNvPicPr>
          <p:nvPr/>
        </p:nvPicPr>
        <p:blipFill rotWithShape="1">
          <a:blip r:embed="rId2"/>
          <a:srcRect r="10393"/>
          <a:stretch/>
        </p:blipFill>
        <p:spPr>
          <a:xfrm>
            <a:off x="1045390" y="1457640"/>
            <a:ext cx="1651022" cy="37099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82" y="1104927"/>
            <a:ext cx="1533525" cy="17716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82" y="1104927"/>
            <a:ext cx="1562100" cy="17430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422" y="4019543"/>
            <a:ext cx="3418873" cy="19271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398" y="4019543"/>
            <a:ext cx="3308824" cy="19356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393" y="1086012"/>
            <a:ext cx="2536322" cy="18287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337673" y="2906400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 MOS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38975" y="291477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 MOS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28250" y="2937046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M1_POLYc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5151687" y="6048612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M1_PSUEB</a:t>
            </a:r>
            <a:endParaRPr lang="en-US" altLang="ko-KR" dirty="0"/>
          </a:p>
        </p:txBody>
      </p:sp>
      <p:sp>
        <p:nvSpPr>
          <p:cNvPr id="15" name="TextBox 14"/>
          <p:cNvSpPr txBox="1"/>
          <p:nvPr/>
        </p:nvSpPr>
        <p:spPr>
          <a:xfrm>
            <a:off x="9259658" y="6016340"/>
            <a:ext cx="124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M1_NWell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47CD33-61F6-2E4E-2B02-913AD489DEAD}"/>
              </a:ext>
            </a:extLst>
          </p:cNvPr>
          <p:cNvSpPr txBox="1"/>
          <p:nvPr/>
        </p:nvSpPr>
        <p:spPr>
          <a:xfrm>
            <a:off x="1127749" y="5318906"/>
            <a:ext cx="1486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0" dirty="0" smtClean="0">
                <a:solidFill>
                  <a:schemeClr val="bg1"/>
                </a:solidFill>
              </a:rPr>
              <a:t>NOT Layout</a:t>
            </a:r>
            <a:endParaRPr lang="ko-KR" altLang="en-US" sz="2400" spc="-300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 flipV="1">
            <a:off x="2874756" y="821658"/>
            <a:ext cx="790922" cy="514774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874756" y="6066694"/>
            <a:ext cx="773112" cy="677005"/>
          </a:xfrm>
          <a:prstGeom prst="line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2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Prete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1596</Words>
  <Application>Microsoft Office PowerPoint</Application>
  <PresentationFormat>와이드스크린</PresentationFormat>
  <Paragraphs>899</Paragraphs>
  <Slides>64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1" baseType="lpstr">
      <vt:lpstr>Pretendard</vt:lpstr>
      <vt:lpstr>Pretendard Black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kccistc</cp:lastModifiedBy>
  <cp:revision>90</cp:revision>
  <dcterms:created xsi:type="dcterms:W3CDTF">2023-04-19T04:07:11Z</dcterms:created>
  <dcterms:modified xsi:type="dcterms:W3CDTF">2024-04-18T02:50:27Z</dcterms:modified>
</cp:coreProperties>
</file>